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499" r:id="rId3"/>
    <p:sldId id="515" r:id="rId4"/>
    <p:sldId id="514" r:id="rId5"/>
    <p:sldId id="520" r:id="rId6"/>
    <p:sldId id="521" r:id="rId7"/>
    <p:sldId id="516" r:id="rId8"/>
    <p:sldId id="518" r:id="rId9"/>
    <p:sldId id="517" r:id="rId10"/>
    <p:sldId id="524" r:id="rId11"/>
    <p:sldId id="523" r:id="rId12"/>
    <p:sldId id="522" r:id="rId13"/>
    <p:sldId id="495" r:id="rId14"/>
    <p:sldId id="47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87">
          <p15:clr>
            <a:srgbClr val="A4A3A4"/>
          </p15:clr>
        </p15:guide>
        <p15:guide id="2" orient="horz" pos="2647">
          <p15:clr>
            <a:srgbClr val="A4A3A4"/>
          </p15:clr>
        </p15:guide>
        <p15:guide id="3"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251C8"/>
    <a:srgbClr val="3044C8"/>
    <a:srgbClr val="007EA5"/>
    <a:srgbClr val="006C8E"/>
    <a:srgbClr val="00A3D6"/>
    <a:srgbClr val="C61F4C"/>
    <a:srgbClr val="FF115B"/>
    <a:srgbClr val="FF6192"/>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41" autoAdjust="0"/>
    <p:restoredTop sz="99687" autoAdjust="0"/>
  </p:normalViewPr>
  <p:slideViewPr>
    <p:cSldViewPr snapToGrid="0" snapToObjects="1" showGuides="1">
      <p:cViewPr varScale="1">
        <p:scale>
          <a:sx n="128" d="100"/>
          <a:sy n="128" d="100"/>
        </p:scale>
        <p:origin x="1600" y="176"/>
      </p:cViewPr>
      <p:guideLst>
        <p:guide orient="horz" pos="1787"/>
        <p:guide orient="horz" pos="2647"/>
        <p:guide pos="2880"/>
      </p:guideLst>
    </p:cSldViewPr>
  </p:slideViewPr>
  <p:notesTextViewPr>
    <p:cViewPr>
      <p:scale>
        <a:sx n="66" d="100"/>
        <a:sy n="66" d="100"/>
      </p:scale>
      <p:origin x="0" y="0"/>
    </p:cViewPr>
  </p:notesTextViewPr>
  <p:sorterViewPr>
    <p:cViewPr>
      <p:scale>
        <a:sx n="50" d="100"/>
        <a:sy n="50" d="100"/>
      </p:scale>
      <p:origin x="0" y="0"/>
    </p:cViewPr>
  </p:sorterViewPr>
  <p:notesViewPr>
    <p:cSldViewPr snapToGrid="0" snapToObjects="1">
      <p:cViewPr varScale="1">
        <p:scale>
          <a:sx n="59" d="100"/>
          <a:sy n="59" d="100"/>
        </p:scale>
        <p:origin x="-337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4A21A4-182F-4537-B7C5-DD87AA1863A6}" type="datetimeFigureOut">
              <a:rPr lang="en-US" smtClean="0"/>
              <a:pPr/>
              <a:t>11/2/20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3DB506-514A-410A-B948-9CAD2ABF0A61}" type="slidenum">
              <a:rPr lang="en-US" smtClean="0"/>
              <a:pPr/>
              <a:t>‹#›</a:t>
            </a:fld>
            <a:endParaRPr lang="en-US" dirty="0"/>
          </a:p>
        </p:txBody>
      </p:sp>
    </p:spTree>
    <p:extLst>
      <p:ext uri="{BB962C8B-B14F-4D97-AF65-F5344CB8AC3E}">
        <p14:creationId xmlns:p14="http://schemas.microsoft.com/office/powerpoint/2010/main" val="3539114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70D35-2709-4A99-BA8B-6FD8E0EE4E27}" type="datetimeFigureOut">
              <a:rPr lang="en-US" smtClean="0"/>
              <a:pPr/>
              <a:t>11/2/20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B9EFFE-4BF6-4041-A663-4CD455AD8AC2}" type="slidenum">
              <a:rPr lang="en-US" smtClean="0"/>
              <a:pPr/>
              <a:t>‹#›</a:t>
            </a:fld>
            <a:endParaRPr lang="en-US" dirty="0"/>
          </a:p>
        </p:txBody>
      </p:sp>
    </p:spTree>
    <p:extLst>
      <p:ext uri="{BB962C8B-B14F-4D97-AF65-F5344CB8AC3E}">
        <p14:creationId xmlns:p14="http://schemas.microsoft.com/office/powerpoint/2010/main" val="165313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3B271C-5B83-44DA-8F06-7F13523FBC9B}" type="datetimeFigureOut">
              <a:rPr lang="en-US" smtClean="0"/>
              <a:pPr/>
              <a:t>11/2/20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833525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9993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3B271C-5B83-44DA-8F06-7F13523FBC9B}" type="datetimeFigureOut">
              <a:rPr lang="en-US" smtClean="0"/>
              <a:pPr/>
              <a:t>11/2/20</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651765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93691"/>
          </a:xfrm>
        </p:spPr>
        <p:txBody>
          <a:bodyPr lIns="0" anchor="b" anchorCtr="0">
            <a:noAutofit/>
          </a:bodyPr>
          <a:lstStyle>
            <a:lvl1pPr>
              <a:defRPr sz="4400">
                <a:solidFill>
                  <a:srgbClr val="C61F4C"/>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6B3B271C-5B83-44DA-8F06-7F13523FBC9B}" type="datetimeFigureOut">
              <a:rPr lang="en-US" smtClean="0"/>
              <a:pPr/>
              <a:t>11/2/20</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544876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1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B271C-5B83-44DA-8F06-7F13523FBC9B}" type="datetimeFigureOut">
              <a:rPr lang="en-US" smtClean="0"/>
              <a:pPr/>
              <a:t>11/2/20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Rounded Rectangle 3"/>
          <p:cNvSpPr/>
          <p:nvPr userDrawn="1"/>
        </p:nvSpPr>
        <p:spPr>
          <a:xfrm>
            <a:off x="8770144" y="6675120"/>
            <a:ext cx="373856" cy="18287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p:cNvSpPr/>
          <p:nvPr userDrawn="1"/>
        </p:nvSpPr>
        <p:spPr>
          <a:xfrm>
            <a:off x="9040495" y="6675120"/>
            <a:ext cx="103505" cy="18287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Rectangle 6"/>
          <p:cNvSpPr/>
          <p:nvPr userDrawn="1"/>
        </p:nvSpPr>
        <p:spPr>
          <a:xfrm>
            <a:off x="8770144" y="6759574"/>
            <a:ext cx="103505" cy="984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Slide Number Placeholder 5"/>
          <p:cNvSpPr txBox="1">
            <a:spLocks/>
          </p:cNvSpPr>
          <p:nvPr userDrawn="1"/>
        </p:nvSpPr>
        <p:spPr>
          <a:xfrm>
            <a:off x="8770144" y="6675120"/>
            <a:ext cx="373856" cy="182880"/>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457CE-FFA5-4D56-964A-50147A7AB8F4}"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4575714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B271C-5B83-44DA-8F06-7F13523FBC9B}" type="datetimeFigureOut">
              <a:rPr lang="en-US" smtClean="0"/>
              <a:pPr/>
              <a:t>11/2/20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Rounded Rectangle 3"/>
          <p:cNvSpPr/>
          <p:nvPr userDrawn="1"/>
        </p:nvSpPr>
        <p:spPr>
          <a:xfrm>
            <a:off x="8770144" y="6675120"/>
            <a:ext cx="373856" cy="18287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p:cNvSpPr/>
          <p:nvPr userDrawn="1"/>
        </p:nvSpPr>
        <p:spPr>
          <a:xfrm>
            <a:off x="9040495" y="6675120"/>
            <a:ext cx="103505" cy="18287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Rectangle 6"/>
          <p:cNvSpPr/>
          <p:nvPr userDrawn="1"/>
        </p:nvSpPr>
        <p:spPr>
          <a:xfrm>
            <a:off x="8770144" y="6759574"/>
            <a:ext cx="103505" cy="984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Slide Number Placeholder 5"/>
          <p:cNvSpPr txBox="1">
            <a:spLocks/>
          </p:cNvSpPr>
          <p:nvPr userDrawn="1"/>
        </p:nvSpPr>
        <p:spPr>
          <a:xfrm>
            <a:off x="8770144" y="6675120"/>
            <a:ext cx="373856" cy="182880"/>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457CE-FFA5-4D56-964A-50147A7AB8F4}" type="slidenum">
              <a:rPr lang="en-US" sz="1200" smtClean="0">
                <a:solidFill>
                  <a:schemeClr val="bg1"/>
                </a:solidFill>
              </a:rPr>
              <a:pPr/>
              <a:t>‹#›</a:t>
            </a:fld>
            <a:endParaRPr lang="en-US" sz="1200" dirty="0">
              <a:solidFill>
                <a:schemeClr val="bg1"/>
              </a:solidFill>
            </a:endParaRPr>
          </a:p>
        </p:txBody>
      </p:sp>
      <p:sp>
        <p:nvSpPr>
          <p:cNvPr id="8" name="Rectangle 7"/>
          <p:cNvSpPr/>
          <p:nvPr userDrawn="1"/>
        </p:nvSpPr>
        <p:spPr>
          <a:xfrm>
            <a:off x="533400" y="1043916"/>
            <a:ext cx="8077200" cy="581408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3307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48662" y="6356350"/>
            <a:ext cx="2133600" cy="365125"/>
          </a:xfrm>
        </p:spPr>
        <p:txBody>
          <a:bodyPr/>
          <a:lstStyle/>
          <a:p>
            <a:fld id="{6B3B271C-5B83-44DA-8F06-7F13523FBC9B}" type="datetimeFigureOut">
              <a:rPr lang="en-US" smtClean="0"/>
              <a:pPr/>
              <a:t>11/2/20</a:t>
            </a:fld>
            <a:endParaRPr lang="en-US" dirty="0"/>
          </a:p>
        </p:txBody>
      </p:sp>
      <p:sp>
        <p:nvSpPr>
          <p:cNvPr id="3" name="Footer Placeholder 2"/>
          <p:cNvSpPr>
            <a:spLocks noGrp="1"/>
          </p:cNvSpPr>
          <p:nvPr>
            <p:ph type="ftr" sz="quarter" idx="11"/>
          </p:nvPr>
        </p:nvSpPr>
        <p:spPr>
          <a:xfrm>
            <a:off x="4572000" y="6356350"/>
            <a:ext cx="2895600" cy="365125"/>
          </a:xfrm>
        </p:spPr>
        <p:txBody>
          <a:bodyPr/>
          <a:lstStyle/>
          <a:p>
            <a:endParaRPr lang="en-US" dirty="0"/>
          </a:p>
        </p:txBody>
      </p:sp>
      <p:sp>
        <p:nvSpPr>
          <p:cNvPr id="4" name="Rounded Rectangle 3"/>
          <p:cNvSpPr/>
          <p:nvPr userDrawn="1"/>
        </p:nvSpPr>
        <p:spPr>
          <a:xfrm>
            <a:off x="8770144" y="6675120"/>
            <a:ext cx="373856" cy="18287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 name="Rectangle 5"/>
          <p:cNvSpPr/>
          <p:nvPr userDrawn="1"/>
        </p:nvSpPr>
        <p:spPr>
          <a:xfrm>
            <a:off x="9040495" y="6675120"/>
            <a:ext cx="103505" cy="18287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7" name="Rectangle 6"/>
          <p:cNvSpPr/>
          <p:nvPr userDrawn="1"/>
        </p:nvSpPr>
        <p:spPr>
          <a:xfrm>
            <a:off x="8770144" y="6759574"/>
            <a:ext cx="103505" cy="984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 name="Slide Number Placeholder 5"/>
          <p:cNvSpPr txBox="1">
            <a:spLocks/>
          </p:cNvSpPr>
          <p:nvPr userDrawn="1"/>
        </p:nvSpPr>
        <p:spPr>
          <a:xfrm>
            <a:off x="8770144" y="6675120"/>
            <a:ext cx="373856" cy="182880"/>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457CE-FFA5-4D56-964A-50147A7AB8F4}"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749598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137968" y="6356350"/>
            <a:ext cx="2133600" cy="365125"/>
          </a:xfrm>
        </p:spPr>
        <p:txBody>
          <a:bodyPr/>
          <a:lstStyle/>
          <a:p>
            <a:fld id="{6B3B271C-5B83-44DA-8F06-7F13523FBC9B}" type="datetimeFigureOut">
              <a:rPr lang="en-US" smtClean="0"/>
              <a:pPr/>
              <a:t>11/2/20</a:t>
            </a:fld>
            <a:endParaRPr lang="en-US" dirty="0"/>
          </a:p>
        </p:txBody>
      </p:sp>
      <p:sp>
        <p:nvSpPr>
          <p:cNvPr id="3" name="Footer Placeholder 2"/>
          <p:cNvSpPr>
            <a:spLocks noGrp="1"/>
          </p:cNvSpPr>
          <p:nvPr>
            <p:ph type="ftr" sz="quarter" idx="11"/>
          </p:nvPr>
        </p:nvSpPr>
        <p:spPr>
          <a:xfrm>
            <a:off x="4804968" y="6356350"/>
            <a:ext cx="2895600" cy="365125"/>
          </a:xfrm>
        </p:spPr>
        <p:txBody>
          <a:bodyPr/>
          <a:lstStyle/>
          <a:p>
            <a:endParaRPr lang="en-US" dirty="0"/>
          </a:p>
        </p:txBody>
      </p:sp>
      <p:sp>
        <p:nvSpPr>
          <p:cNvPr id="4" name="Picture Placeholder 2"/>
          <p:cNvSpPr>
            <a:spLocks noGrp="1" noChangeAspect="1"/>
          </p:cNvSpPr>
          <p:nvPr>
            <p:ph type="pic" idx="1"/>
          </p:nvPr>
        </p:nvSpPr>
        <p:spPr>
          <a:xfrm>
            <a:off x="5087715" y="1319443"/>
            <a:ext cx="3657600" cy="24384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Picture Placeholder 2"/>
          <p:cNvSpPr>
            <a:spLocks noGrp="1" noChangeAspect="1"/>
          </p:cNvSpPr>
          <p:nvPr>
            <p:ph type="pic" idx="12"/>
          </p:nvPr>
        </p:nvSpPr>
        <p:spPr>
          <a:xfrm>
            <a:off x="5087715" y="3923829"/>
            <a:ext cx="3657600" cy="243840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Content Placeholder 2"/>
          <p:cNvSpPr>
            <a:spLocks noGrp="1"/>
          </p:cNvSpPr>
          <p:nvPr>
            <p:ph idx="13"/>
          </p:nvPr>
        </p:nvSpPr>
        <p:spPr>
          <a:xfrm>
            <a:off x="444500" y="1341763"/>
            <a:ext cx="4347768" cy="1477328"/>
          </a:xfrm>
          <a:noFill/>
        </p:spPr>
        <p:txBody>
          <a:bodyPr wrap="square" rtlCol="0">
            <a:spAutoFit/>
          </a:bodyPr>
          <a:lstStyle>
            <a:lvl1pPr marL="115888" indent="-115888" algn="l" defTabSz="914400" rtl="0" eaLnBrk="1" latinLnBrk="0" hangingPunct="1">
              <a:spcBef>
                <a:spcPts val="1200"/>
              </a:spcBef>
              <a:buClr>
                <a:srgbClr val="FF115B"/>
              </a:buClr>
              <a:buFont typeface="Arial" pitchFamily="34" charset="0"/>
              <a:buChar char="•"/>
              <a:defRPr lang="en-US" sz="1800" kern="1200" dirty="0" smtClean="0">
                <a:solidFill>
                  <a:schemeClr val="tx1"/>
                </a:solidFill>
                <a:latin typeface="+mn-lt"/>
                <a:ea typeface="+mn-ea"/>
                <a:cs typeface="+mn-cs"/>
              </a:defRPr>
            </a:lvl1pPr>
            <a:lvl2pPr marL="401638" indent="-174625">
              <a:buClr>
                <a:srgbClr val="FF115B"/>
              </a:buClr>
              <a:buFont typeface="Arial" pitchFamily="34" charset="0"/>
              <a:buChar char="•"/>
              <a:defRPr lang="en-US" sz="1700" smtClean="0"/>
            </a:lvl2pPr>
            <a:lvl3pPr>
              <a:buClr>
                <a:srgbClr val="FF115B"/>
              </a:buClr>
              <a:defRPr lang="en-US" sz="1400" smtClean="0"/>
            </a:lvl3pPr>
            <a:lvl4pPr>
              <a:buClr>
                <a:srgbClr val="FF115B"/>
              </a:buClr>
              <a:defRPr lang="en-US" sz="1400" smtClean="0"/>
            </a:lvl4pPr>
            <a:lvl5pPr>
              <a:buClr>
                <a:srgbClr val="FF115B"/>
              </a:buClr>
              <a:defRPr lang="en-US" sz="1400"/>
            </a:lvl5pPr>
          </a:lstStyle>
          <a:p>
            <a:pPr marL="285750" lvl="0" indent="-285750">
              <a:spcBef>
                <a:spcPts val="1200"/>
              </a:spcBef>
              <a:buClr>
                <a:srgbClr val="FF115B"/>
              </a:buClr>
            </a:pPr>
            <a:r>
              <a:rPr lang="en-US" dirty="0"/>
              <a:t>Click to edit Master text styles</a:t>
            </a:r>
          </a:p>
          <a:p>
            <a:pPr marL="457200" lvl="1"/>
            <a:r>
              <a:rPr lang="en-US" dirty="0"/>
              <a:t>Second level</a:t>
            </a:r>
          </a:p>
          <a:p>
            <a:pPr marL="914400" lvl="2"/>
            <a:r>
              <a:rPr lang="en-US" dirty="0"/>
              <a:t>Third level</a:t>
            </a:r>
          </a:p>
          <a:p>
            <a:pPr marL="1371600" lvl="3"/>
            <a:r>
              <a:rPr lang="en-US" dirty="0"/>
              <a:t>Fourth level</a:t>
            </a:r>
          </a:p>
          <a:p>
            <a:pPr marL="1828800" lvl="4"/>
            <a:r>
              <a:rPr lang="en-US" dirty="0"/>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0500" y="6210300"/>
            <a:ext cx="1005840" cy="457200"/>
          </a:xfrm>
          <a:prstGeom prst="rect">
            <a:avLst/>
          </a:prstGeom>
        </p:spPr>
      </p:pic>
    </p:spTree>
    <p:extLst>
      <p:ext uri="{BB962C8B-B14F-4D97-AF65-F5344CB8AC3E}">
        <p14:creationId xmlns:p14="http://schemas.microsoft.com/office/powerpoint/2010/main" val="3397585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ounded Rectangle 12"/>
          <p:cNvSpPr/>
          <p:nvPr userDrawn="1"/>
        </p:nvSpPr>
        <p:spPr>
          <a:xfrm>
            <a:off x="8770144" y="6675120"/>
            <a:ext cx="373856" cy="18287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 name="Title Placeholder 1"/>
          <p:cNvSpPr>
            <a:spLocks noGrp="1"/>
          </p:cNvSpPr>
          <p:nvPr>
            <p:ph type="title"/>
          </p:nvPr>
        </p:nvSpPr>
        <p:spPr>
          <a:xfrm>
            <a:off x="457200" y="0"/>
            <a:ext cx="8686800" cy="1099930"/>
          </a:xfrm>
          <a:prstGeom prst="rect">
            <a:avLst/>
          </a:prstGeom>
        </p:spPr>
        <p:txBody>
          <a:bodyPr vert="horz" wrap="square" lIns="0" tIns="91440" rIns="91440" bIns="91440" rtlCol="0" anchor="b" anchorCtr="0">
            <a:noAutofit/>
          </a:bodyPr>
          <a:lstStyle/>
          <a:p>
            <a:pPr lvl="0"/>
            <a:r>
              <a:rPr lang="en-US" dirty="0"/>
              <a:t>Click to edit Master title style</a:t>
            </a:r>
          </a:p>
        </p:txBody>
      </p:sp>
      <p:sp>
        <p:nvSpPr>
          <p:cNvPr id="3" name="Text Placeholder 2"/>
          <p:cNvSpPr>
            <a:spLocks noGrp="1"/>
          </p:cNvSpPr>
          <p:nvPr>
            <p:ph type="body" idx="1"/>
          </p:nvPr>
        </p:nvSpPr>
        <p:spPr>
          <a:xfrm>
            <a:off x="457200" y="1466850"/>
            <a:ext cx="8229600" cy="46593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B271C-5B83-44DA-8F06-7F13523FBC9B}" type="datetimeFigureOut">
              <a:rPr lang="en-US" smtClean="0"/>
              <a:pPr/>
              <a:t>11/2/20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5" name="Rectangle 14"/>
          <p:cNvSpPr/>
          <p:nvPr userDrawn="1"/>
        </p:nvSpPr>
        <p:spPr>
          <a:xfrm>
            <a:off x="9040495" y="6675120"/>
            <a:ext cx="103505" cy="18287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Rectangle 16"/>
          <p:cNvSpPr/>
          <p:nvPr userDrawn="1"/>
        </p:nvSpPr>
        <p:spPr>
          <a:xfrm>
            <a:off x="8770144" y="6759574"/>
            <a:ext cx="103505" cy="984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 name="Slide Number Placeholder 5"/>
          <p:cNvSpPr txBox="1">
            <a:spLocks/>
          </p:cNvSpPr>
          <p:nvPr userDrawn="1"/>
        </p:nvSpPr>
        <p:spPr>
          <a:xfrm>
            <a:off x="8770144" y="6675120"/>
            <a:ext cx="373856" cy="182880"/>
          </a:xfrm>
          <a:prstGeom prst="rect">
            <a:avLst/>
          </a:prstGeom>
        </p:spPr>
        <p:txBody>
          <a:bodyPr vert="horz" lIns="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F457CE-FFA5-4D56-964A-50147A7AB8F4}"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752571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64" r:id="rId5"/>
    <p:sldLayoutId id="2147483663" r:id="rId6"/>
    <p:sldLayoutId id="2147483655" r:id="rId7"/>
  </p:sldLayoutIdLst>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xStyles>
    <p:titleStyle>
      <a:lvl1pPr algn="l" defTabSz="914400" rtl="0" eaLnBrk="1" latinLnBrk="0" hangingPunct="1">
        <a:spcBef>
          <a:spcPct val="0"/>
        </a:spcBef>
        <a:buNone/>
        <a:defRPr lang="en-US" sz="4400" b="1" kern="1200" dirty="0">
          <a:solidFill>
            <a:srgbClr val="C61F4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613" y="2499694"/>
            <a:ext cx="3956538" cy="1796893"/>
          </a:xfrm>
          <a:prstGeom prst="rect">
            <a:avLst/>
          </a:prstGeom>
        </p:spPr>
      </p:pic>
    </p:spTree>
    <p:extLst>
      <p:ext uri="{BB962C8B-B14F-4D97-AF65-F5344CB8AC3E}">
        <p14:creationId xmlns:p14="http://schemas.microsoft.com/office/powerpoint/2010/main" val="2108858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078" y="39076"/>
            <a:ext cx="9104923" cy="430887"/>
          </a:xfrm>
          <a:prstGeom prst="rect">
            <a:avLst/>
          </a:prstGeom>
          <a:noFill/>
        </p:spPr>
        <p:txBody>
          <a:bodyPr wrap="square" rtlCol="0">
            <a:spAutoFit/>
          </a:bodyPr>
          <a:lstStyle/>
          <a:p>
            <a:r>
              <a:rPr lang="en-US" sz="2200" dirty="0">
                <a:solidFill>
                  <a:schemeClr val="bg1"/>
                </a:solidFill>
                <a:latin typeface="Avenir LT Std 95 Black"/>
                <a:cs typeface="Avenir LT Std 95 Black"/>
              </a:rPr>
              <a:t>BROOKLYN-INSPIRED VIDEO WALL TAKEOVER W/ SITE REVEAL </a:t>
            </a:r>
          </a:p>
        </p:txBody>
      </p:sp>
      <p:grpSp>
        <p:nvGrpSpPr>
          <p:cNvPr id="10" name="Group 9"/>
          <p:cNvGrpSpPr/>
          <p:nvPr/>
        </p:nvGrpSpPr>
        <p:grpSpPr>
          <a:xfrm>
            <a:off x="99817" y="1001057"/>
            <a:ext cx="8944367" cy="5025216"/>
            <a:chOff x="199634" y="921394"/>
            <a:chExt cx="8944367" cy="5025216"/>
          </a:xfrm>
        </p:grpSpPr>
        <p:pic>
          <p:nvPicPr>
            <p:cNvPr id="2" name="Picture 1" descr="MTV_1A_Reveal.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199634" y="921394"/>
              <a:ext cx="4343400" cy="2421106"/>
            </a:xfrm>
            <a:prstGeom prst="rect">
              <a:avLst/>
            </a:prstGeom>
          </p:spPr>
        </p:pic>
        <p:pic>
          <p:nvPicPr>
            <p:cNvPr id="6" name="Picture 5" descr="MTV_1B_Reveal.jpg"/>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99634" y="3697672"/>
              <a:ext cx="4343400" cy="2248938"/>
            </a:xfrm>
            <a:prstGeom prst="rect">
              <a:avLst/>
            </a:prstGeom>
          </p:spPr>
        </p:pic>
        <p:pic>
          <p:nvPicPr>
            <p:cNvPr id="8" name="Picture 7" descr="MTV_1C_VideoWall.jpg"/>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4800600" y="921394"/>
              <a:ext cx="4343400" cy="2412265"/>
            </a:xfrm>
            <a:prstGeom prst="rect">
              <a:avLst/>
            </a:prstGeom>
          </p:spPr>
        </p:pic>
        <p:pic>
          <p:nvPicPr>
            <p:cNvPr id="9" name="Picture 8" descr="MTV_1D_VideoWall.jpg"/>
            <p:cNvPicPr preferRelativeResize="0">
              <a:picLocks/>
            </p:cNvPicPr>
            <p:nvPr/>
          </p:nvPicPr>
          <p:blipFill>
            <a:blip r:embed="rId5" cstate="screen">
              <a:extLst>
                <a:ext uri="{28A0092B-C50C-407E-A947-70E740481C1C}">
                  <a14:useLocalDpi xmlns:a14="http://schemas.microsoft.com/office/drawing/2010/main"/>
                </a:ext>
              </a:extLst>
            </a:blip>
            <a:stretch>
              <a:fillRect/>
            </a:stretch>
          </p:blipFill>
          <p:spPr>
            <a:xfrm>
              <a:off x="4800601" y="3697672"/>
              <a:ext cx="4343400" cy="2248938"/>
            </a:xfrm>
            <a:prstGeom prst="rect">
              <a:avLst/>
            </a:prstGeom>
          </p:spPr>
        </p:pic>
      </p:grpSp>
      <p:sp>
        <p:nvSpPr>
          <p:cNvPr id="11" name="Rectangle 10"/>
          <p:cNvSpPr/>
          <p:nvPr/>
        </p:nvSpPr>
        <p:spPr>
          <a:xfrm>
            <a:off x="99817" y="689504"/>
            <a:ext cx="1199768" cy="338554"/>
          </a:xfrm>
          <a:prstGeom prst="rect">
            <a:avLst/>
          </a:prstGeom>
        </p:spPr>
        <p:txBody>
          <a:bodyPr wrap="none">
            <a:spAutoFit/>
          </a:bodyPr>
          <a:lstStyle/>
          <a:p>
            <a:r>
              <a:rPr lang="en-US" sz="1600" dirty="0">
                <a:solidFill>
                  <a:prstClr val="black"/>
                </a:solidFill>
                <a:latin typeface="Avenir LT Std 35 Light"/>
                <a:cs typeface="Avenir LT Std 35 Light"/>
              </a:rPr>
              <a:t>Initial State</a:t>
            </a:r>
            <a:endParaRPr lang="en-US" dirty="0"/>
          </a:p>
        </p:txBody>
      </p:sp>
      <p:sp>
        <p:nvSpPr>
          <p:cNvPr id="12" name="Rectangle 11"/>
          <p:cNvSpPr/>
          <p:nvPr/>
        </p:nvSpPr>
        <p:spPr>
          <a:xfrm>
            <a:off x="99817" y="3438781"/>
            <a:ext cx="3634328" cy="338554"/>
          </a:xfrm>
          <a:prstGeom prst="rect">
            <a:avLst/>
          </a:prstGeom>
        </p:spPr>
        <p:txBody>
          <a:bodyPr wrap="none">
            <a:spAutoFit/>
          </a:bodyPr>
          <a:lstStyle/>
          <a:p>
            <a:r>
              <a:rPr lang="en-US" sz="1600" dirty="0">
                <a:solidFill>
                  <a:prstClr val="black"/>
                </a:solidFill>
                <a:latin typeface="Avenir LT Std 35 Light"/>
                <a:cs typeface="Avenir LT Std 35 Light"/>
              </a:rPr>
              <a:t>Animation Reveals MTV Video Teaser</a:t>
            </a:r>
            <a:endParaRPr lang="en-US" dirty="0"/>
          </a:p>
        </p:txBody>
      </p:sp>
      <p:sp>
        <p:nvSpPr>
          <p:cNvPr id="13" name="Rectangle 12"/>
          <p:cNvSpPr/>
          <p:nvPr/>
        </p:nvSpPr>
        <p:spPr>
          <a:xfrm>
            <a:off x="4954779" y="689504"/>
            <a:ext cx="1914707" cy="338554"/>
          </a:xfrm>
          <a:prstGeom prst="rect">
            <a:avLst/>
          </a:prstGeom>
        </p:spPr>
        <p:txBody>
          <a:bodyPr wrap="none">
            <a:spAutoFit/>
          </a:bodyPr>
          <a:lstStyle/>
          <a:p>
            <a:r>
              <a:rPr lang="en-US" sz="1600" dirty="0">
                <a:solidFill>
                  <a:prstClr val="black"/>
                </a:solidFill>
                <a:latin typeface="Avenir LT Std 35 Light"/>
                <a:cs typeface="Avenir LT Std 35 Light"/>
              </a:rPr>
              <a:t>Teaser Video State</a:t>
            </a:r>
            <a:endParaRPr lang="en-US" dirty="0"/>
          </a:p>
        </p:txBody>
      </p:sp>
      <p:sp>
        <p:nvSpPr>
          <p:cNvPr id="14" name="Rectangle 13"/>
          <p:cNvSpPr/>
          <p:nvPr/>
        </p:nvSpPr>
        <p:spPr>
          <a:xfrm>
            <a:off x="4954779" y="3438781"/>
            <a:ext cx="3856745" cy="338554"/>
          </a:xfrm>
          <a:prstGeom prst="rect">
            <a:avLst/>
          </a:prstGeom>
        </p:spPr>
        <p:txBody>
          <a:bodyPr wrap="none">
            <a:spAutoFit/>
          </a:bodyPr>
          <a:lstStyle/>
          <a:p>
            <a:r>
              <a:rPr lang="en-US" sz="1600" dirty="0">
                <a:solidFill>
                  <a:prstClr val="black"/>
                </a:solidFill>
                <a:latin typeface="Avenir LT Std 35 Light"/>
                <a:cs typeface="Avenir LT Std 35 Light"/>
              </a:rPr>
              <a:t>Full Video Wall State (Expands on Click)</a:t>
            </a:r>
            <a:endParaRPr lang="en-US" dirty="0"/>
          </a:p>
        </p:txBody>
      </p:sp>
      <p:grpSp>
        <p:nvGrpSpPr>
          <p:cNvPr id="19" name="Group 18"/>
          <p:cNvGrpSpPr/>
          <p:nvPr/>
        </p:nvGrpSpPr>
        <p:grpSpPr>
          <a:xfrm>
            <a:off x="4179598" y="3267114"/>
            <a:ext cx="781530" cy="643079"/>
            <a:chOff x="4103398" y="3267114"/>
            <a:chExt cx="781530" cy="643079"/>
          </a:xfrm>
        </p:grpSpPr>
        <p:sp>
          <p:nvSpPr>
            <p:cNvPr id="15" name="Right Arrow 14"/>
            <p:cNvSpPr/>
            <p:nvPr/>
          </p:nvSpPr>
          <p:spPr>
            <a:xfrm rot="5400000">
              <a:off x="3892513" y="3528382"/>
              <a:ext cx="542314" cy="12054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8798951">
              <a:off x="4202978" y="3534412"/>
              <a:ext cx="643079" cy="10848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4553500" y="3528383"/>
              <a:ext cx="542314" cy="12054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8384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078" y="39076"/>
            <a:ext cx="9104923" cy="430887"/>
          </a:xfrm>
          <a:prstGeom prst="rect">
            <a:avLst/>
          </a:prstGeom>
          <a:noFill/>
        </p:spPr>
        <p:txBody>
          <a:bodyPr wrap="square" rtlCol="0">
            <a:spAutoFit/>
          </a:bodyPr>
          <a:lstStyle/>
          <a:p>
            <a:r>
              <a:rPr lang="en-US" sz="2200" dirty="0">
                <a:solidFill>
                  <a:schemeClr val="bg1"/>
                </a:solidFill>
                <a:latin typeface="Avenir LT Std 95 Black"/>
                <a:cs typeface="Avenir LT Std 95 Black"/>
              </a:rPr>
              <a:t>COUNTDOWN TO THE MTV VMAs SUPERHEADER TAKEOVER</a:t>
            </a:r>
          </a:p>
        </p:txBody>
      </p:sp>
      <p:pic>
        <p:nvPicPr>
          <p:cNvPr id="2" name="Picture 1" descr="MTV_2_HPSuperheader.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077368" y="1577340"/>
            <a:ext cx="4837176" cy="3703320"/>
          </a:xfrm>
          <a:prstGeom prst="rect">
            <a:avLst/>
          </a:prstGeom>
        </p:spPr>
      </p:pic>
      <p:sp>
        <p:nvSpPr>
          <p:cNvPr id="6" name="Rectangle 5"/>
          <p:cNvSpPr/>
          <p:nvPr/>
        </p:nvSpPr>
        <p:spPr>
          <a:xfrm>
            <a:off x="80210" y="1166843"/>
            <a:ext cx="3997158" cy="4524315"/>
          </a:xfrm>
          <a:prstGeom prst="rect">
            <a:avLst/>
          </a:prstGeom>
        </p:spPr>
        <p:txBody>
          <a:bodyPr wrap="square">
            <a:spAutoFit/>
          </a:bodyPr>
          <a:lstStyle/>
          <a:p>
            <a:r>
              <a:rPr lang="en-US" sz="1600" b="1" dirty="0">
                <a:latin typeface="Avenir LT Std 35 Light"/>
                <a:cs typeface="Avenir LT Std 35 Light"/>
              </a:rPr>
              <a:t>The </a:t>
            </a:r>
            <a:r>
              <a:rPr lang="en-US" sz="1600" b="1" i="1" dirty="0">
                <a:solidFill>
                  <a:srgbClr val="558ED5"/>
                </a:solidFill>
                <a:latin typeface="Avenir LT Std 35 Light"/>
                <a:cs typeface="Avenir LT Std 35 Light"/>
              </a:rPr>
              <a:t>Brooklyn’s Freshest</a:t>
            </a:r>
            <a:r>
              <a:rPr lang="en-US" sz="1600" b="1" dirty="0">
                <a:solidFill>
                  <a:srgbClr val="00A3D6"/>
                </a:solidFill>
                <a:latin typeface="Avenir LT Std 35 Light"/>
                <a:cs typeface="Avenir LT Std 35 Light"/>
              </a:rPr>
              <a:t> </a:t>
            </a:r>
            <a:r>
              <a:rPr lang="en-US" sz="1600" b="1" dirty="0">
                <a:solidFill>
                  <a:schemeClr val="tx2">
                    <a:lumMod val="60000"/>
                    <a:lumOff val="40000"/>
                  </a:schemeClr>
                </a:solidFill>
                <a:latin typeface="Avenir LT Std 35 Light"/>
                <a:cs typeface="Avenir LT Std 35 Light"/>
              </a:rPr>
              <a:t>Program </a:t>
            </a:r>
            <a:r>
              <a:rPr lang="en-US" sz="1600" b="1" dirty="0">
                <a:latin typeface="Avenir LT Std 35 Light"/>
                <a:cs typeface="Avenir LT Std 35 Light"/>
              </a:rPr>
              <a:t>will include a high profile Super Header Takeover, featuring a countdown clock, to help amplify the urgency of MTV Video Music Awards messaging in the run up to the show.</a:t>
            </a:r>
          </a:p>
          <a:p>
            <a:endParaRPr lang="en-US"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800" b="1" dirty="0">
              <a:solidFill>
                <a:srgbClr val="FF115B"/>
              </a:solidFill>
              <a:latin typeface="Avenir LT Std 35 Light"/>
              <a:cs typeface="Avenir LT Std 35 Light"/>
            </a:endParaRPr>
          </a:p>
          <a:p>
            <a:pPr marL="227013" indent="-227013">
              <a:buFont typeface="Arial"/>
              <a:buChar char="•"/>
            </a:pPr>
            <a:r>
              <a:rPr lang="en-US" sz="1500" dirty="0">
                <a:latin typeface="Avenir LT Std 35 Light"/>
                <a:cs typeface="Avenir LT Std 35 Light"/>
              </a:rPr>
              <a:t>The Super Header Takeover will drive awareness for the show via MTV VMA promo video </a:t>
            </a:r>
          </a:p>
          <a:p>
            <a:pPr marL="227013" indent="-227013">
              <a:buFont typeface="Arial"/>
              <a:buChar char="•"/>
            </a:pPr>
            <a:r>
              <a:rPr lang="en-US" sz="1500" dirty="0">
                <a:latin typeface="Avenir LT Std 35 Light"/>
                <a:cs typeface="Avenir LT Std 35 Light"/>
              </a:rPr>
              <a:t>The Super Header unit will include a countdown clock in order to emphasize the event is coming very soon</a:t>
            </a:r>
          </a:p>
          <a:p>
            <a:pPr marL="227013" lvl="1" indent="-227013">
              <a:buFont typeface="Arial"/>
              <a:buChar char="•"/>
            </a:pPr>
            <a:r>
              <a:rPr lang="en-US" sz="1500" dirty="0">
                <a:latin typeface="Avenir LT Std 35 Light"/>
                <a:cs typeface="Avenir LT Std 35 Light"/>
              </a:rPr>
              <a:t>The Super Header will be paired with custom page skins and both the in-page Leaderboard and M-rec to create a 100% SOV Takeover</a:t>
            </a:r>
          </a:p>
        </p:txBody>
      </p:sp>
    </p:spTree>
    <p:extLst>
      <p:ext uri="{BB962C8B-B14F-4D97-AF65-F5344CB8AC3E}">
        <p14:creationId xmlns:p14="http://schemas.microsoft.com/office/powerpoint/2010/main" val="36065197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654895491"/>
              </p:ext>
            </p:extLst>
          </p:nvPr>
        </p:nvGraphicFramePr>
        <p:xfrm>
          <a:off x="292100" y="952500"/>
          <a:ext cx="8533360" cy="4065000"/>
        </p:xfrm>
        <a:graphic>
          <a:graphicData uri="http://schemas.openxmlformats.org/drawingml/2006/table">
            <a:tbl>
              <a:tblPr firstRow="1" bandRow="1">
                <a:tableStyleId>{073A0DAA-6AF3-43AB-8588-CEC1D06C72B9}</a:tableStyleId>
              </a:tblPr>
              <a:tblGrid>
                <a:gridCol w="1066670">
                  <a:extLst>
                    <a:ext uri="{9D8B030D-6E8A-4147-A177-3AD203B41FA5}">
                      <a16:colId xmlns:a16="http://schemas.microsoft.com/office/drawing/2014/main" val="20000"/>
                    </a:ext>
                  </a:extLst>
                </a:gridCol>
                <a:gridCol w="1066670">
                  <a:extLst>
                    <a:ext uri="{9D8B030D-6E8A-4147-A177-3AD203B41FA5}">
                      <a16:colId xmlns:a16="http://schemas.microsoft.com/office/drawing/2014/main" val="20001"/>
                    </a:ext>
                  </a:extLst>
                </a:gridCol>
                <a:gridCol w="1066670">
                  <a:extLst>
                    <a:ext uri="{9D8B030D-6E8A-4147-A177-3AD203B41FA5}">
                      <a16:colId xmlns:a16="http://schemas.microsoft.com/office/drawing/2014/main" val="20002"/>
                    </a:ext>
                  </a:extLst>
                </a:gridCol>
                <a:gridCol w="1066670">
                  <a:extLst>
                    <a:ext uri="{9D8B030D-6E8A-4147-A177-3AD203B41FA5}">
                      <a16:colId xmlns:a16="http://schemas.microsoft.com/office/drawing/2014/main" val="20003"/>
                    </a:ext>
                  </a:extLst>
                </a:gridCol>
                <a:gridCol w="1066670">
                  <a:extLst>
                    <a:ext uri="{9D8B030D-6E8A-4147-A177-3AD203B41FA5}">
                      <a16:colId xmlns:a16="http://schemas.microsoft.com/office/drawing/2014/main" val="20004"/>
                    </a:ext>
                  </a:extLst>
                </a:gridCol>
                <a:gridCol w="1066670">
                  <a:extLst>
                    <a:ext uri="{9D8B030D-6E8A-4147-A177-3AD203B41FA5}">
                      <a16:colId xmlns:a16="http://schemas.microsoft.com/office/drawing/2014/main" val="20005"/>
                    </a:ext>
                  </a:extLst>
                </a:gridCol>
                <a:gridCol w="1066670">
                  <a:extLst>
                    <a:ext uri="{9D8B030D-6E8A-4147-A177-3AD203B41FA5}">
                      <a16:colId xmlns:a16="http://schemas.microsoft.com/office/drawing/2014/main" val="20006"/>
                    </a:ext>
                  </a:extLst>
                </a:gridCol>
                <a:gridCol w="1066670">
                  <a:extLst>
                    <a:ext uri="{9D8B030D-6E8A-4147-A177-3AD203B41FA5}">
                      <a16:colId xmlns:a16="http://schemas.microsoft.com/office/drawing/2014/main" val="20007"/>
                    </a:ext>
                  </a:extLst>
                </a:gridCol>
              </a:tblGrid>
              <a:tr h="519112">
                <a:tc>
                  <a:txBody>
                    <a:bodyPr/>
                    <a:lstStyle/>
                    <a:p>
                      <a:endParaRPr lang="en-US" sz="2500" dirty="0"/>
                    </a:p>
                  </a:txBody>
                  <a:tcPr marL="128000" marR="128000" marT="64000" marB="64000" anchor="ctr"/>
                </a:tc>
                <a:tc gridSpan="4">
                  <a:txBody>
                    <a:bodyPr/>
                    <a:lstStyle/>
                    <a:p>
                      <a:pPr algn="ctr"/>
                      <a:r>
                        <a:rPr lang="en-US" sz="1000" i="1" dirty="0">
                          <a:solidFill>
                            <a:schemeClr val="tx2">
                              <a:lumMod val="60000"/>
                              <a:lumOff val="40000"/>
                            </a:schemeClr>
                          </a:solidFill>
                        </a:rPr>
                        <a:t>BROOKLYN’S FRESHEST</a:t>
                      </a:r>
                      <a:r>
                        <a:rPr lang="en-US" sz="1000" dirty="0"/>
                        <a:t> SPONSORSHIP</a:t>
                      </a:r>
                    </a:p>
                  </a:txBody>
                  <a:tcPr marL="128000" marR="128000" marT="64000" marB="64000" anchor="ctr"/>
                </a:tc>
                <a:tc hMerge="1">
                  <a:txBody>
                    <a:bodyPr/>
                    <a:lstStyle/>
                    <a:p>
                      <a:pPr algn="ctr"/>
                      <a:endParaRPr lang="en-US" sz="1000" dirty="0"/>
                    </a:p>
                  </a:txBody>
                  <a:tcPr marL="128000" marR="128000" marT="64000" marB="64000" anchor="ctr"/>
                </a:tc>
                <a:tc hMerge="1">
                  <a:txBody>
                    <a:bodyPr/>
                    <a:lstStyle/>
                    <a:p>
                      <a:pPr algn="ctr"/>
                      <a:endParaRPr lang="en-US" sz="1000" dirty="0"/>
                    </a:p>
                  </a:txBody>
                  <a:tcPr marL="128000" marR="128000" marT="64000" marB="64000" anchor="ctr"/>
                </a:tc>
                <a:tc hMerge="1">
                  <a:txBody>
                    <a:bodyPr/>
                    <a:lstStyle/>
                    <a:p>
                      <a:pPr algn="ctr"/>
                      <a:endParaRPr lang="en-US" sz="1000" dirty="0"/>
                    </a:p>
                  </a:txBody>
                  <a:tcPr marL="128000" marR="128000" marT="64000" marB="64000" anchor="ctr"/>
                </a:tc>
                <a:tc gridSpan="3">
                  <a:txBody>
                    <a:bodyPr/>
                    <a:lstStyle/>
                    <a:p>
                      <a:pPr algn="ctr"/>
                      <a:r>
                        <a:rPr lang="en-US" sz="1000" dirty="0"/>
                        <a:t>HIGH</a:t>
                      </a:r>
                      <a:r>
                        <a:rPr lang="en-US" sz="1000" baseline="0" dirty="0"/>
                        <a:t> IMPACT BRAND EXPERIENCES</a:t>
                      </a:r>
                      <a:endParaRPr lang="en-US" sz="1000" dirty="0"/>
                    </a:p>
                  </a:txBody>
                  <a:tcPr marL="128000" marR="128000" marT="64000" marB="64000" anchor="ctr"/>
                </a:tc>
                <a:tc hMerge="1">
                  <a:txBody>
                    <a:bodyPr/>
                    <a:lstStyle/>
                    <a:p>
                      <a:pPr algn="ctr"/>
                      <a:endParaRPr lang="en-US" sz="1000" dirty="0"/>
                    </a:p>
                  </a:txBody>
                  <a:tcPr marL="128000" marR="128000" marT="64000" marB="64000" anchor="ctr"/>
                </a:tc>
                <a:tc hMerge="1">
                  <a:txBody>
                    <a:bodyPr/>
                    <a:lstStyle/>
                    <a:p>
                      <a:pPr algn="ctr"/>
                      <a:endParaRPr lang="en-US" sz="1000" dirty="0"/>
                    </a:p>
                  </a:txBody>
                  <a:tcPr marL="128000" marR="128000" marT="64000" marB="64000" anchor="ctr"/>
                </a:tc>
                <a:extLst>
                  <a:ext uri="{0D108BD9-81ED-4DB2-BD59-A6C34878D82A}">
                    <a16:rowId xmlns:a16="http://schemas.microsoft.com/office/drawing/2014/main" val="10000"/>
                  </a:ext>
                </a:extLst>
              </a:tr>
              <a:tr h="519112">
                <a:tc>
                  <a:txBody>
                    <a:bodyPr/>
                    <a:lstStyle/>
                    <a:p>
                      <a:endParaRPr lang="en-US" sz="2500" dirty="0"/>
                    </a:p>
                  </a:txBody>
                  <a:tcPr marL="128000" marR="128000" marT="64000" marB="64000" anchor="ctr"/>
                </a:tc>
                <a:tc>
                  <a:txBody>
                    <a:bodyPr/>
                    <a:lstStyle/>
                    <a:p>
                      <a:pPr algn="ctr"/>
                      <a:r>
                        <a:rPr lang="en-US" sz="1000" dirty="0"/>
                        <a:t>Custom Section</a:t>
                      </a:r>
                    </a:p>
                  </a:txBody>
                  <a:tcPr marL="128000" marR="128000" marT="64000" marB="64000" anchor="ctr"/>
                </a:tc>
                <a:tc>
                  <a:txBody>
                    <a:bodyPr/>
                    <a:lstStyle/>
                    <a:p>
                      <a:pPr algn="ctr"/>
                      <a:r>
                        <a:rPr lang="en-US" sz="1000" dirty="0"/>
                        <a:t>Custom Editorial Series</a:t>
                      </a:r>
                    </a:p>
                  </a:txBody>
                  <a:tcPr marL="128000" marR="128000" marT="64000" marB="64000" anchor="ctr"/>
                </a:tc>
                <a:tc>
                  <a:txBody>
                    <a:bodyPr/>
                    <a:lstStyle/>
                    <a:p>
                      <a:pPr algn="ctr"/>
                      <a:r>
                        <a:rPr lang="en-US" sz="1000" dirty="0"/>
                        <a:t>Custom</a:t>
                      </a:r>
                    </a:p>
                    <a:p>
                      <a:pPr algn="ctr"/>
                      <a:r>
                        <a:rPr lang="en-US" sz="1000" dirty="0"/>
                        <a:t>Social Integration</a:t>
                      </a:r>
                    </a:p>
                  </a:txBody>
                  <a:tcPr marL="128000" marR="128000" marT="64000" marB="64000" anchor="ctr"/>
                </a:tc>
                <a:tc>
                  <a:txBody>
                    <a:bodyPr/>
                    <a:lstStyle/>
                    <a:p>
                      <a:pPr algn="ctr"/>
                      <a:r>
                        <a:rPr lang="en-US" sz="1000" dirty="0"/>
                        <a:t>Theme Stream Traffic Driving Unit</a:t>
                      </a:r>
                    </a:p>
                  </a:txBody>
                  <a:tcPr marL="128000" marR="128000" marT="64000" marB="64000" anchor="ctr"/>
                </a:tc>
                <a:tc>
                  <a:txBody>
                    <a:bodyPr/>
                    <a:lstStyle/>
                    <a:p>
                      <a:pPr algn="ctr"/>
                      <a:r>
                        <a:rPr lang="en-US" sz="1000" dirty="0"/>
                        <a:t>Zimbio-MTV VMAs Logo Stunt</a:t>
                      </a:r>
                    </a:p>
                  </a:txBody>
                  <a:tcPr marL="128000" marR="128000" marT="64000" marB="64000" anchor="ctr"/>
                </a:tc>
                <a:tc>
                  <a:txBody>
                    <a:bodyPr/>
                    <a:lstStyle/>
                    <a:p>
                      <a:pPr algn="ctr"/>
                      <a:r>
                        <a:rPr lang="en-US" sz="1000" dirty="0"/>
                        <a:t>Video Wall Takeover w/ Site Reveal</a:t>
                      </a:r>
                    </a:p>
                  </a:txBody>
                  <a:tcPr marL="128000" marR="128000" marT="64000" marB="64000" anchor="ctr"/>
                </a:tc>
                <a:tc>
                  <a:txBody>
                    <a:bodyPr/>
                    <a:lstStyle/>
                    <a:p>
                      <a:pPr algn="ctr"/>
                      <a:r>
                        <a:rPr lang="en-US" sz="1000" dirty="0"/>
                        <a:t>Countdown to the VMAs Super Header Takeover</a:t>
                      </a:r>
                    </a:p>
                  </a:txBody>
                  <a:tcPr marL="128000" marR="128000" marT="64000" marB="64000" anchor="ctr"/>
                </a:tc>
                <a:extLst>
                  <a:ext uri="{0D108BD9-81ED-4DB2-BD59-A6C34878D82A}">
                    <a16:rowId xmlns:a16="http://schemas.microsoft.com/office/drawing/2014/main" val="10001"/>
                  </a:ext>
                </a:extLst>
              </a:tr>
              <a:tr h="329200">
                <a:tc>
                  <a:txBody>
                    <a:bodyPr/>
                    <a:lstStyle/>
                    <a:p>
                      <a:pPr algn="ctr"/>
                      <a:r>
                        <a:rPr lang="en-US" sz="1000" b="1" dirty="0"/>
                        <a:t>Commitment Levels</a:t>
                      </a:r>
                    </a:p>
                  </a:txBody>
                  <a:tcPr marL="128000" marR="128000" marT="64000" marB="64000"/>
                </a:tc>
                <a:tc>
                  <a:txBody>
                    <a:bodyPr/>
                    <a:lstStyle/>
                    <a:p>
                      <a:endParaRPr lang="en-US" sz="2500"/>
                    </a:p>
                  </a:txBody>
                  <a:tcPr marL="128000" marR="128000" marT="64000" marB="64000"/>
                </a:tc>
                <a:tc>
                  <a:txBody>
                    <a:bodyPr/>
                    <a:lstStyle/>
                    <a:p>
                      <a:endParaRPr lang="en-US" sz="2500"/>
                    </a:p>
                  </a:txBody>
                  <a:tcPr marL="128000" marR="128000" marT="64000" marB="64000"/>
                </a:tc>
                <a:tc>
                  <a:txBody>
                    <a:bodyPr/>
                    <a:lstStyle/>
                    <a:p>
                      <a:endParaRPr lang="en-US" sz="2500"/>
                    </a:p>
                  </a:txBody>
                  <a:tcPr marL="128000" marR="128000" marT="64000" marB="64000"/>
                </a:tc>
                <a:tc>
                  <a:txBody>
                    <a:bodyPr/>
                    <a:lstStyle/>
                    <a:p>
                      <a:endParaRPr lang="en-US" sz="2500" dirty="0"/>
                    </a:p>
                  </a:txBody>
                  <a:tcPr marL="128000" marR="128000" marT="64000" marB="64000"/>
                </a:tc>
                <a:tc>
                  <a:txBody>
                    <a:bodyPr/>
                    <a:lstStyle/>
                    <a:p>
                      <a:endParaRPr lang="en-US" sz="2500"/>
                    </a:p>
                  </a:txBody>
                  <a:tcPr marL="128000" marR="128000" marT="64000" marB="64000"/>
                </a:tc>
                <a:tc>
                  <a:txBody>
                    <a:bodyPr/>
                    <a:lstStyle/>
                    <a:p>
                      <a:endParaRPr lang="en-US" sz="2500"/>
                    </a:p>
                  </a:txBody>
                  <a:tcPr marL="128000" marR="128000" marT="64000" marB="64000"/>
                </a:tc>
                <a:tc>
                  <a:txBody>
                    <a:bodyPr/>
                    <a:lstStyle/>
                    <a:p>
                      <a:endParaRPr lang="en-US" sz="2500"/>
                    </a:p>
                  </a:txBody>
                  <a:tcPr marL="128000" marR="128000" marT="64000" marB="64000"/>
                </a:tc>
                <a:extLst>
                  <a:ext uri="{0D108BD9-81ED-4DB2-BD59-A6C34878D82A}">
                    <a16:rowId xmlns:a16="http://schemas.microsoft.com/office/drawing/2014/main" val="10002"/>
                  </a:ext>
                </a:extLst>
              </a:tr>
              <a:tr h="216488">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extLst>
                  <a:ext uri="{0D108BD9-81ED-4DB2-BD59-A6C34878D82A}">
                    <a16:rowId xmlns:a16="http://schemas.microsoft.com/office/drawing/2014/main" val="10003"/>
                  </a:ext>
                </a:extLst>
              </a:tr>
              <a:tr h="786988">
                <a:tc>
                  <a:txBody>
                    <a:bodyPr/>
                    <a:lstStyle/>
                    <a:p>
                      <a:pPr algn="ctr"/>
                      <a:r>
                        <a:rPr lang="en-US" sz="2500" dirty="0"/>
                        <a:t>$50K</a:t>
                      </a:r>
                    </a:p>
                  </a:txBody>
                  <a:tcPr marL="128000" marR="128000" marT="64000" marB="64000" anchor="ctr"/>
                </a:tc>
                <a:tc>
                  <a:txBody>
                    <a:bodyPr/>
                    <a:lstStyle/>
                    <a:p>
                      <a:endParaRPr lang="en-US" sz="2500"/>
                    </a:p>
                  </a:txBody>
                  <a:tcPr marL="128000" marR="128000" marT="64000" marB="64000"/>
                </a:tc>
                <a:tc>
                  <a:txBody>
                    <a:bodyPr/>
                    <a:lstStyle/>
                    <a:p>
                      <a:endParaRPr lang="en-US" sz="2500" dirty="0"/>
                    </a:p>
                  </a:txBody>
                  <a:tcPr marL="128000" marR="128000" marT="64000" marB="64000"/>
                </a:tc>
                <a:tc>
                  <a:txBody>
                    <a:bodyPr/>
                    <a:lstStyle/>
                    <a:p>
                      <a:endParaRPr lang="en-US" sz="2500" dirty="0"/>
                    </a:p>
                  </a:txBody>
                  <a:tcPr marL="128000" marR="128000" marT="64000" marB="64000"/>
                </a:tc>
                <a:tc>
                  <a:txBody>
                    <a:bodyPr/>
                    <a:lstStyle/>
                    <a:p>
                      <a:endParaRPr lang="en-US" sz="2500"/>
                    </a:p>
                  </a:txBody>
                  <a:tcPr marL="128000" marR="128000" marT="64000" marB="64000"/>
                </a:tc>
                <a:tc>
                  <a:txBody>
                    <a:bodyPr/>
                    <a:lstStyle/>
                    <a:p>
                      <a:endParaRPr lang="en-US" sz="2500" dirty="0"/>
                    </a:p>
                  </a:txBody>
                  <a:tcPr marL="128000" marR="128000" marT="64000" marB="64000"/>
                </a:tc>
                <a:tc>
                  <a:txBody>
                    <a:bodyPr/>
                    <a:lstStyle/>
                    <a:p>
                      <a:endParaRPr lang="en-US" sz="2500" dirty="0"/>
                    </a:p>
                  </a:txBody>
                  <a:tcPr marL="128000" marR="128000" marT="64000" marB="64000"/>
                </a:tc>
                <a:tc>
                  <a:txBody>
                    <a:bodyPr/>
                    <a:lstStyle/>
                    <a:p>
                      <a:endParaRPr lang="en-US" sz="2500"/>
                    </a:p>
                  </a:txBody>
                  <a:tcPr marL="128000" marR="128000" marT="64000" marB="64000"/>
                </a:tc>
                <a:extLst>
                  <a:ext uri="{0D108BD9-81ED-4DB2-BD59-A6C34878D82A}">
                    <a16:rowId xmlns:a16="http://schemas.microsoft.com/office/drawing/2014/main" val="10004"/>
                  </a:ext>
                </a:extLst>
              </a:tr>
              <a:tr h="0">
                <a:tc>
                  <a:txBody>
                    <a:bodyPr/>
                    <a:lstStyle/>
                    <a:p>
                      <a:pPr algn="ctr"/>
                      <a:endParaRPr lang="en-US" sz="400" dirty="0"/>
                    </a:p>
                  </a:txBody>
                  <a:tcPr marL="128000" marR="128000" marT="64000" marB="64000" anchor="ctr"/>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tc>
                  <a:txBody>
                    <a:bodyPr/>
                    <a:lstStyle/>
                    <a:p>
                      <a:endParaRPr lang="en-US" sz="400" dirty="0"/>
                    </a:p>
                  </a:txBody>
                  <a:tcPr marL="128000" marR="128000" marT="64000" marB="64000"/>
                </a:tc>
                <a:extLst>
                  <a:ext uri="{0D108BD9-81ED-4DB2-BD59-A6C34878D82A}">
                    <a16:rowId xmlns:a16="http://schemas.microsoft.com/office/drawing/2014/main" val="10005"/>
                  </a:ext>
                </a:extLst>
              </a:tr>
              <a:tr h="1106852">
                <a:tc>
                  <a:txBody>
                    <a:bodyPr/>
                    <a:lstStyle/>
                    <a:p>
                      <a:pPr algn="ctr"/>
                      <a:r>
                        <a:rPr lang="en-US" sz="2500" dirty="0"/>
                        <a:t>$100K</a:t>
                      </a:r>
                    </a:p>
                  </a:txBody>
                  <a:tcPr marL="128000" marR="128000" marT="64000" marB="64000" anchor="ctr"/>
                </a:tc>
                <a:tc>
                  <a:txBody>
                    <a:bodyPr/>
                    <a:lstStyle/>
                    <a:p>
                      <a:endParaRPr lang="en-US" sz="2500"/>
                    </a:p>
                  </a:txBody>
                  <a:tcPr marL="128000" marR="128000" marT="64000" marB="64000"/>
                </a:tc>
                <a:tc>
                  <a:txBody>
                    <a:bodyPr/>
                    <a:lstStyle/>
                    <a:p>
                      <a:endParaRPr lang="en-US" sz="2500" dirty="0"/>
                    </a:p>
                  </a:txBody>
                  <a:tcPr marL="128000" marR="128000" marT="64000" marB="64000"/>
                </a:tc>
                <a:tc>
                  <a:txBody>
                    <a:bodyPr/>
                    <a:lstStyle/>
                    <a:p>
                      <a:endParaRPr lang="en-US" sz="2500" dirty="0"/>
                    </a:p>
                  </a:txBody>
                  <a:tcPr marL="128000" marR="128000" marT="64000" marB="64000"/>
                </a:tc>
                <a:tc>
                  <a:txBody>
                    <a:bodyPr/>
                    <a:lstStyle/>
                    <a:p>
                      <a:endParaRPr lang="en-US" sz="2500"/>
                    </a:p>
                  </a:txBody>
                  <a:tcPr marL="128000" marR="128000" marT="64000" marB="64000"/>
                </a:tc>
                <a:tc>
                  <a:txBody>
                    <a:bodyPr/>
                    <a:lstStyle/>
                    <a:p>
                      <a:endParaRPr lang="en-US" sz="2500"/>
                    </a:p>
                  </a:txBody>
                  <a:tcPr marL="128000" marR="128000" marT="64000" marB="64000"/>
                </a:tc>
                <a:tc>
                  <a:txBody>
                    <a:bodyPr/>
                    <a:lstStyle/>
                    <a:p>
                      <a:endParaRPr lang="en-US" sz="2500"/>
                    </a:p>
                  </a:txBody>
                  <a:tcPr marL="128000" marR="128000" marT="64000" marB="64000"/>
                </a:tc>
                <a:tc>
                  <a:txBody>
                    <a:bodyPr/>
                    <a:lstStyle/>
                    <a:p>
                      <a:endParaRPr lang="en-US" sz="2500" dirty="0"/>
                    </a:p>
                  </a:txBody>
                  <a:tcPr marL="128000" marR="128000" marT="64000" marB="64000"/>
                </a:tc>
                <a:extLst>
                  <a:ext uri="{0D108BD9-81ED-4DB2-BD59-A6C34878D82A}">
                    <a16:rowId xmlns:a16="http://schemas.microsoft.com/office/drawing/2014/main" val="10006"/>
                  </a:ext>
                </a:extLst>
              </a:tr>
            </a:tbl>
          </a:graphicData>
        </a:graphic>
      </p:graphicFrame>
      <p:sp>
        <p:nvSpPr>
          <p:cNvPr id="7" name="Rectangle 6"/>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078" y="39076"/>
            <a:ext cx="8368322" cy="430887"/>
          </a:xfrm>
          <a:prstGeom prst="rect">
            <a:avLst/>
          </a:prstGeom>
          <a:noFill/>
        </p:spPr>
        <p:txBody>
          <a:bodyPr wrap="square" rtlCol="0">
            <a:spAutoFit/>
          </a:bodyPr>
          <a:lstStyle/>
          <a:p>
            <a:r>
              <a:rPr lang="en-US" sz="2200" i="1" dirty="0">
                <a:solidFill>
                  <a:srgbClr val="558ED5"/>
                </a:solidFill>
                <a:latin typeface="Avenir LT Std 95 Black"/>
                <a:cs typeface="Avenir LT Std 95 Black"/>
              </a:rPr>
              <a:t>BROOKLYN’S FRESHEST</a:t>
            </a:r>
            <a:r>
              <a:rPr lang="en-US" sz="2200" dirty="0">
                <a:solidFill>
                  <a:schemeClr val="bg1"/>
                </a:solidFill>
                <a:latin typeface="Avenir LT Std 95 Black"/>
                <a:cs typeface="Avenir LT Std 95 Black"/>
              </a:rPr>
              <a:t> CUSTOM PROGRAM SUMMARY</a:t>
            </a:r>
          </a:p>
        </p:txBody>
      </p:sp>
      <p:pic>
        <p:nvPicPr>
          <p:cNvPr id="4" name="Picture 3"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0800" y="3970782"/>
            <a:ext cx="1003300" cy="976545"/>
          </a:xfrm>
          <a:prstGeom prst="rect">
            <a:avLst/>
          </a:prstGeom>
        </p:spPr>
      </p:pic>
      <p:pic>
        <p:nvPicPr>
          <p:cNvPr id="10" name="Picture 9"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4360" y="3970782"/>
            <a:ext cx="1003300" cy="976545"/>
          </a:xfrm>
          <a:prstGeom prst="rect">
            <a:avLst/>
          </a:prstGeom>
        </p:spPr>
      </p:pic>
      <p:pic>
        <p:nvPicPr>
          <p:cNvPr id="11" name="Picture 10"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87920" y="3970782"/>
            <a:ext cx="1003300" cy="976545"/>
          </a:xfrm>
          <a:prstGeom prst="rect">
            <a:avLst/>
          </a:prstGeom>
        </p:spPr>
      </p:pic>
      <p:pic>
        <p:nvPicPr>
          <p:cNvPr id="12" name="Picture 11"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1480" y="3970782"/>
            <a:ext cx="1003300" cy="976545"/>
          </a:xfrm>
          <a:prstGeom prst="rect">
            <a:avLst/>
          </a:prstGeom>
        </p:spPr>
      </p:pic>
      <p:pic>
        <p:nvPicPr>
          <p:cNvPr id="13" name="Picture 12"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5040" y="3970782"/>
            <a:ext cx="1003300" cy="976545"/>
          </a:xfrm>
          <a:prstGeom prst="rect">
            <a:avLst/>
          </a:prstGeom>
        </p:spPr>
      </p:pic>
      <p:pic>
        <p:nvPicPr>
          <p:cNvPr id="14" name="Picture 13"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8600" y="3970782"/>
            <a:ext cx="1003300" cy="976545"/>
          </a:xfrm>
          <a:prstGeom prst="rect">
            <a:avLst/>
          </a:prstGeom>
        </p:spPr>
      </p:pic>
      <p:pic>
        <p:nvPicPr>
          <p:cNvPr id="16" name="Picture 15" descr="moonman-round.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2160" y="3970782"/>
            <a:ext cx="1003300" cy="976545"/>
          </a:xfrm>
          <a:prstGeom prst="rect">
            <a:avLst/>
          </a:prstGeom>
        </p:spPr>
      </p:pic>
      <p:pic>
        <p:nvPicPr>
          <p:cNvPr id="23" name="Picture 22" descr="moonman-roun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1430" y="2967483"/>
            <a:ext cx="724940" cy="705608"/>
          </a:xfrm>
          <a:prstGeom prst="rect">
            <a:avLst/>
          </a:prstGeom>
        </p:spPr>
      </p:pic>
      <p:sp>
        <p:nvSpPr>
          <p:cNvPr id="25" name="Rectangle 24"/>
          <p:cNvSpPr/>
          <p:nvPr/>
        </p:nvSpPr>
        <p:spPr>
          <a:xfrm>
            <a:off x="997694" y="6529399"/>
            <a:ext cx="7147572" cy="307777"/>
          </a:xfrm>
          <a:prstGeom prst="rect">
            <a:avLst/>
          </a:prstGeom>
        </p:spPr>
        <p:txBody>
          <a:bodyPr wrap="none">
            <a:spAutoFit/>
          </a:bodyPr>
          <a:lstStyle/>
          <a:p>
            <a:r>
              <a:rPr lang="en-US" sz="1400" dirty="0">
                <a:solidFill>
                  <a:schemeClr val="bg1"/>
                </a:solidFill>
                <a:latin typeface="Avenir LT Std 35 Light"/>
                <a:cs typeface="Avenir LT Std 35 Light"/>
              </a:rPr>
              <a:t>Please see media plan for detailed breakouts of timing, inventory, and budget elements.</a:t>
            </a:r>
            <a:endParaRPr lang="en-US" sz="1400" dirty="0"/>
          </a:p>
        </p:txBody>
      </p:sp>
    </p:spTree>
    <p:extLst>
      <p:ext uri="{BB962C8B-B14F-4D97-AF65-F5344CB8AC3E}">
        <p14:creationId xmlns:p14="http://schemas.microsoft.com/office/powerpoint/2010/main" val="4140941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ientGri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6736"/>
            <a:ext cx="9144000" cy="6858000"/>
          </a:xfrm>
          <a:prstGeom prst="rect">
            <a:avLst/>
          </a:prstGeom>
        </p:spPr>
      </p:pic>
      <p:sp>
        <p:nvSpPr>
          <p:cNvPr id="10" name="Rectangle 9"/>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369" y="67887"/>
            <a:ext cx="3927233" cy="461665"/>
          </a:xfrm>
          <a:prstGeom prst="rect">
            <a:avLst/>
          </a:prstGeom>
          <a:noFill/>
        </p:spPr>
        <p:txBody>
          <a:bodyPr wrap="square" rtlCol="0">
            <a:spAutoFit/>
          </a:bodyPr>
          <a:lstStyle/>
          <a:p>
            <a:r>
              <a:rPr lang="en-US" sz="2400" dirty="0">
                <a:solidFill>
                  <a:schemeClr val="bg1"/>
                </a:solidFill>
                <a:latin typeface="Avenir LT Std 95 Black"/>
                <a:cs typeface="Avenir LT Std 95 Black"/>
              </a:rPr>
              <a:t>COMPANY YOU KEEP</a:t>
            </a:r>
            <a:endParaRPr lang="en-US" dirty="0">
              <a:solidFill>
                <a:schemeClr val="bg1"/>
              </a:solidFill>
              <a:latin typeface="Avenir LT Std 35 Light"/>
              <a:cs typeface="Avenir LT Std 35 Light"/>
            </a:endParaRPr>
          </a:p>
        </p:txBody>
      </p:sp>
    </p:spTree>
    <p:extLst>
      <p:ext uri="{BB962C8B-B14F-4D97-AF65-F5344CB8AC3E}">
        <p14:creationId xmlns:p14="http://schemas.microsoft.com/office/powerpoint/2010/main" val="3307751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053" y="314386"/>
            <a:ext cx="2680368" cy="1217310"/>
          </a:xfrm>
          <a:prstGeom prst="rect">
            <a:avLst/>
          </a:prstGeom>
        </p:spPr>
      </p:pic>
      <p:pic>
        <p:nvPicPr>
          <p:cNvPr id="3" name="Picture 2" descr="Cover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764632"/>
            <a:ext cx="9143391" cy="2267561"/>
          </a:xfrm>
          <a:prstGeom prst="rect">
            <a:avLst/>
          </a:prstGeom>
        </p:spPr>
      </p:pic>
      <p:sp>
        <p:nvSpPr>
          <p:cNvPr id="5" name="TextBox 4"/>
          <p:cNvSpPr txBox="1"/>
          <p:nvPr/>
        </p:nvSpPr>
        <p:spPr>
          <a:xfrm>
            <a:off x="5065605" y="5719633"/>
            <a:ext cx="3927233" cy="1138773"/>
          </a:xfrm>
          <a:prstGeom prst="rect">
            <a:avLst/>
          </a:prstGeom>
          <a:noFill/>
        </p:spPr>
        <p:txBody>
          <a:bodyPr wrap="square" rtlCol="0">
            <a:spAutoFit/>
          </a:bodyPr>
          <a:lstStyle/>
          <a:p>
            <a:pPr algn="r"/>
            <a:r>
              <a:rPr lang="en-US" sz="2400" dirty="0">
                <a:solidFill>
                  <a:schemeClr val="bg1"/>
                </a:solidFill>
                <a:latin typeface="Avenir LT Std 95 Black"/>
                <a:cs typeface="Avenir LT Std 95 Black"/>
              </a:rPr>
              <a:t>John Newlin</a:t>
            </a:r>
          </a:p>
          <a:p>
            <a:pPr algn="r"/>
            <a:r>
              <a:rPr lang="en-US" sz="2200" dirty="0" err="1">
                <a:solidFill>
                  <a:schemeClr val="bg1"/>
                </a:solidFill>
                <a:latin typeface="Avenir LT Std 35 Light"/>
                <a:cs typeface="Avenir LT Std 35 Light"/>
              </a:rPr>
              <a:t>john@livingly</a:t>
            </a:r>
            <a:endParaRPr lang="en-US" sz="2200" dirty="0">
              <a:solidFill>
                <a:schemeClr val="bg1"/>
              </a:solidFill>
              <a:latin typeface="Avenir LT Std 35 Light"/>
              <a:cs typeface="Avenir LT Std 35 Light"/>
            </a:endParaRPr>
          </a:p>
          <a:p>
            <a:pPr algn="r"/>
            <a:r>
              <a:rPr lang="en-US" sz="2200" dirty="0">
                <a:solidFill>
                  <a:schemeClr val="bg1"/>
                </a:solidFill>
                <a:latin typeface="Avenir LT Std 35 Light"/>
                <a:cs typeface="Avenir LT Std 35 Light"/>
              </a:rPr>
              <a:t>(415) 999-4141</a:t>
            </a:r>
          </a:p>
        </p:txBody>
      </p:sp>
    </p:spTree>
    <p:extLst>
      <p:ext uri="{BB962C8B-B14F-4D97-AF65-F5344CB8AC3E}">
        <p14:creationId xmlns:p14="http://schemas.microsoft.com/office/powerpoint/2010/main" val="5367329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
            <a:ext cx="4953000" cy="6857539"/>
          </a:xfrm>
          <a:prstGeom prst="rect">
            <a:avLst/>
          </a:prstGeom>
        </p:spPr>
      </p:pic>
      <p:pic>
        <p:nvPicPr>
          <p:cNvPr id="2" name="Picture 1" descr="Bkgd_2.png"/>
          <p:cNvPicPr>
            <a:picLocks noChangeAspect="1"/>
          </p:cNvPicPr>
          <p:nvPr/>
        </p:nvPicPr>
        <p:blipFill rotWithShape="1">
          <a:blip r:embed="rId3" cstate="screen">
            <a:extLst>
              <a:ext uri="{28A0092B-C50C-407E-A947-70E740481C1C}">
                <a14:useLocalDpi xmlns:a14="http://schemas.microsoft.com/office/drawing/2010/main"/>
              </a:ext>
            </a:extLst>
          </a:blip>
          <a:srcRect l="29095"/>
          <a:stretch/>
        </p:blipFill>
        <p:spPr>
          <a:xfrm>
            <a:off x="2660316" y="0"/>
            <a:ext cx="6483075" cy="6857543"/>
          </a:xfrm>
          <a:prstGeom prst="rect">
            <a:avLst/>
          </a:prstGeom>
        </p:spPr>
      </p:pic>
      <p:pic>
        <p:nvPicPr>
          <p:cNvPr id="12" name="Picture 11" descr="moonman-flag.png"/>
          <p:cNvPicPr preferRelativeResize="0">
            <a:picLocks/>
          </p:cNvPicPr>
          <p:nvPr/>
        </p:nvPicPr>
        <p:blipFill>
          <a:blip r:embed="rId4" cstate="screen">
            <a:extLst>
              <a:ext uri="{28A0092B-C50C-407E-A947-70E740481C1C}">
                <a14:useLocalDpi xmlns:a14="http://schemas.microsoft.com/office/drawing/2010/main"/>
              </a:ext>
            </a:extLst>
          </a:blip>
          <a:stretch>
            <a:fillRect/>
          </a:stretch>
        </p:blipFill>
        <p:spPr>
          <a:xfrm>
            <a:off x="3086891" y="398275"/>
            <a:ext cx="1399032" cy="1625770"/>
          </a:xfrm>
          <a:prstGeom prst="rect">
            <a:avLst/>
          </a:prstGeom>
        </p:spPr>
      </p:pic>
      <p:sp>
        <p:nvSpPr>
          <p:cNvPr id="8" name="TextBox 7"/>
          <p:cNvSpPr txBox="1"/>
          <p:nvPr/>
        </p:nvSpPr>
        <p:spPr>
          <a:xfrm>
            <a:off x="4690104" y="2562623"/>
            <a:ext cx="4347617" cy="3693319"/>
          </a:xfrm>
          <a:prstGeom prst="rect">
            <a:avLst/>
          </a:prstGeom>
          <a:noFill/>
        </p:spPr>
        <p:txBody>
          <a:bodyPr wrap="square" rtlCol="0">
            <a:spAutoFit/>
          </a:bodyPr>
          <a:lstStyle/>
          <a:p>
            <a:r>
              <a:rPr lang="en-US" dirty="0">
                <a:solidFill>
                  <a:schemeClr val="bg1"/>
                </a:solidFill>
                <a:latin typeface="Avenir LT Std 95 Black"/>
                <a:cs typeface="Avenir LT Std 95 Black"/>
              </a:rPr>
              <a:t>ZIMBIO STRATEGY</a:t>
            </a:r>
            <a:endParaRPr lang="en-US" dirty="0">
              <a:solidFill>
                <a:schemeClr val="bg1"/>
              </a:solidFill>
              <a:latin typeface="Avenir LT Std 85 Heavy"/>
              <a:cs typeface="Avenir LT Std 85 Heavy"/>
            </a:endParaRPr>
          </a:p>
          <a:p>
            <a:endParaRPr lang="en-US" dirty="0">
              <a:solidFill>
                <a:schemeClr val="bg1"/>
              </a:solidFill>
              <a:latin typeface="Avenir LT Std 35 Light"/>
              <a:cs typeface="Avenir LT Std 35 Light"/>
            </a:endParaRPr>
          </a:p>
          <a:p>
            <a:r>
              <a:rPr lang="en-US" dirty="0">
                <a:solidFill>
                  <a:schemeClr val="bg1"/>
                </a:solidFill>
                <a:latin typeface="Avenir LT Std 35 Light"/>
                <a:cs typeface="Avenir LT Std 35 Light"/>
              </a:rPr>
              <a:t>All eyes will be on Brooklyn and the MTV VMA’s with Zimbio’s highly customized </a:t>
            </a:r>
            <a:r>
              <a:rPr lang="en-US" i="1" dirty="0">
                <a:solidFill>
                  <a:schemeClr val="tx2">
                    <a:lumMod val="60000"/>
                    <a:lumOff val="40000"/>
                  </a:schemeClr>
                </a:solidFill>
                <a:latin typeface="Avenir LT Std 35 Light"/>
                <a:cs typeface="Avenir LT Std 35 Light"/>
              </a:rPr>
              <a:t>Brooklyn's Freshest Program</a:t>
            </a:r>
            <a:r>
              <a:rPr lang="en-US" dirty="0">
                <a:solidFill>
                  <a:schemeClr val="bg1"/>
                </a:solidFill>
                <a:latin typeface="Avenir LT Std 35 Light"/>
                <a:cs typeface="Avenir LT Std 35 Light"/>
              </a:rPr>
              <a:t>. With “fresh” as the filter, editorial integrations and first-to-market rich media experiences will bring the creative culture, spirit and attitude of Brooklyn to life while building excitement for the 2013 MTV VMAs and its discovery of the next best thing among our massive audience of pop culture and music fans.</a:t>
            </a:r>
            <a:endParaRPr lang="en-US" sz="1600" dirty="0">
              <a:solidFill>
                <a:schemeClr val="bg1"/>
              </a:solidFill>
              <a:latin typeface="Avenir LT Std 35 Light"/>
              <a:cs typeface="Avenir LT Std 35 Light"/>
            </a:endParaRPr>
          </a:p>
        </p:txBody>
      </p:sp>
      <p:sp>
        <p:nvSpPr>
          <p:cNvPr id="9" name="TextBox 8"/>
          <p:cNvSpPr txBox="1"/>
          <p:nvPr/>
        </p:nvSpPr>
        <p:spPr>
          <a:xfrm>
            <a:off x="4677404" y="423676"/>
            <a:ext cx="4441196" cy="1877437"/>
          </a:xfrm>
          <a:prstGeom prst="rect">
            <a:avLst/>
          </a:prstGeom>
          <a:noFill/>
        </p:spPr>
        <p:txBody>
          <a:bodyPr wrap="square" rtlCol="0">
            <a:spAutoFit/>
          </a:bodyPr>
          <a:lstStyle/>
          <a:p>
            <a:r>
              <a:rPr lang="en-US" dirty="0">
                <a:solidFill>
                  <a:schemeClr val="bg1"/>
                </a:solidFill>
                <a:latin typeface="Avenir LT Std 95 Black"/>
                <a:cs typeface="Avenir LT Std 95 Black"/>
              </a:rPr>
              <a:t>MTV OBJECTIVES</a:t>
            </a:r>
            <a:endParaRPr lang="en-US" dirty="0">
              <a:solidFill>
                <a:schemeClr val="bg1"/>
              </a:solidFill>
              <a:latin typeface="Avenir LT Std 85 Heavy"/>
              <a:cs typeface="Avenir LT Std 85 Heavy"/>
            </a:endParaRPr>
          </a:p>
          <a:p>
            <a:endParaRPr lang="en-US" dirty="0">
              <a:solidFill>
                <a:schemeClr val="bg1"/>
              </a:solidFill>
              <a:latin typeface="Avenir LT Std 35 Light"/>
              <a:cs typeface="Avenir LT Std 35 Light"/>
            </a:endParaRPr>
          </a:p>
          <a:p>
            <a:pPr marL="119063" indent="-119063">
              <a:buFont typeface="Arial"/>
              <a:buChar char="•"/>
            </a:pPr>
            <a:r>
              <a:rPr lang="en-US" sz="1600" dirty="0">
                <a:solidFill>
                  <a:schemeClr val="bg1"/>
                </a:solidFill>
                <a:latin typeface="Avenir LT Std 35 Light"/>
                <a:cs typeface="Avenir LT Std 35 Light"/>
              </a:rPr>
              <a:t>Drive tune-in for the Video Music Awards</a:t>
            </a:r>
          </a:p>
          <a:p>
            <a:pPr marL="119063" indent="-119063">
              <a:buFont typeface="Arial"/>
              <a:buChar char="•"/>
            </a:pPr>
            <a:r>
              <a:rPr lang="en-US" sz="1600" dirty="0">
                <a:solidFill>
                  <a:schemeClr val="bg1"/>
                </a:solidFill>
                <a:latin typeface="Avenir LT Std 35 Light"/>
                <a:cs typeface="Avenir LT Std 35 Light"/>
              </a:rPr>
              <a:t>Develop impactful and interactive experiences to attract and engage users</a:t>
            </a:r>
          </a:p>
          <a:p>
            <a:pPr marL="119063" indent="-119063">
              <a:buFont typeface="Arial"/>
              <a:buChar char="•"/>
            </a:pPr>
            <a:r>
              <a:rPr lang="en-US" sz="1600" dirty="0">
                <a:solidFill>
                  <a:schemeClr val="bg1"/>
                </a:solidFill>
                <a:latin typeface="Avenir LT Std 35 Light"/>
                <a:cs typeface="Avenir LT Std 35 Light"/>
              </a:rPr>
              <a:t>Create a socialized experience online</a:t>
            </a:r>
          </a:p>
          <a:p>
            <a:pPr marL="119063" indent="-119063">
              <a:buFont typeface="Arial"/>
              <a:buChar char="•"/>
            </a:pPr>
            <a:r>
              <a:rPr lang="en-US" sz="1600" dirty="0">
                <a:solidFill>
                  <a:schemeClr val="bg1"/>
                </a:solidFill>
                <a:latin typeface="Avenir LT Std 35 Light"/>
                <a:cs typeface="Avenir LT Std 35 Light"/>
              </a:rPr>
              <a:t>Create video sampling opportunities</a:t>
            </a:r>
          </a:p>
        </p:txBody>
      </p:sp>
    </p:spTree>
    <p:extLst>
      <p:ext uri="{BB962C8B-B14F-4D97-AF65-F5344CB8AC3E}">
        <p14:creationId xmlns:p14="http://schemas.microsoft.com/office/powerpoint/2010/main" val="3438960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t="1094" b="541"/>
          <a:stretch/>
        </p:blipFill>
        <p:spPr>
          <a:xfrm>
            <a:off x="4174067" y="0"/>
            <a:ext cx="4969933" cy="6857544"/>
          </a:xfrm>
          <a:prstGeom prst="rect">
            <a:avLst/>
          </a:prstGeom>
        </p:spPr>
      </p:pic>
      <p:pic>
        <p:nvPicPr>
          <p:cNvPr id="3" name="Picture 2" descr="Bkgd_3.png"/>
          <p:cNvPicPr>
            <a:picLocks noChangeAspect="1"/>
          </p:cNvPicPr>
          <p:nvPr/>
        </p:nvPicPr>
        <p:blipFill rotWithShape="1">
          <a:blip r:embed="rId3" cstate="screen">
            <a:extLst>
              <a:ext uri="{28A0092B-C50C-407E-A947-70E740481C1C}">
                <a14:useLocalDpi xmlns:a14="http://schemas.microsoft.com/office/drawing/2010/main"/>
              </a:ext>
            </a:extLst>
          </a:blip>
          <a:srcRect r="29089"/>
          <a:stretch/>
        </p:blipFill>
        <p:spPr>
          <a:xfrm>
            <a:off x="1" y="0"/>
            <a:ext cx="6483684" cy="6857543"/>
          </a:xfrm>
          <a:prstGeom prst="rect">
            <a:avLst/>
          </a:prstGeom>
        </p:spPr>
      </p:pic>
      <p:sp>
        <p:nvSpPr>
          <p:cNvPr id="5" name="TextBox 4"/>
          <p:cNvSpPr txBox="1"/>
          <p:nvPr/>
        </p:nvSpPr>
        <p:spPr>
          <a:xfrm>
            <a:off x="224383" y="423676"/>
            <a:ext cx="4441196" cy="6340199"/>
          </a:xfrm>
          <a:prstGeom prst="rect">
            <a:avLst/>
          </a:prstGeom>
          <a:noFill/>
        </p:spPr>
        <p:txBody>
          <a:bodyPr wrap="square" rtlCol="0">
            <a:spAutoFit/>
          </a:bodyPr>
          <a:lstStyle/>
          <a:p>
            <a:r>
              <a:rPr lang="en-US" i="1" dirty="0">
                <a:solidFill>
                  <a:schemeClr val="tx2">
                    <a:lumMod val="60000"/>
                    <a:lumOff val="40000"/>
                  </a:schemeClr>
                </a:solidFill>
                <a:latin typeface="Avenir LT Std 95 Black"/>
                <a:cs typeface="Avenir LT Std 95 Black"/>
              </a:rPr>
              <a:t>BROOKLYN’S FRESHEST</a:t>
            </a:r>
          </a:p>
          <a:p>
            <a:r>
              <a:rPr lang="en-US" dirty="0">
                <a:solidFill>
                  <a:schemeClr val="bg1"/>
                </a:solidFill>
                <a:latin typeface="Avenir LT Std 95 Black"/>
                <a:cs typeface="Avenir LT Std 95 Black"/>
              </a:rPr>
              <a:t>CUSTOM PROGRAM</a:t>
            </a:r>
            <a:endParaRPr lang="en-US" dirty="0">
              <a:solidFill>
                <a:schemeClr val="bg1"/>
              </a:solidFill>
              <a:latin typeface="Avenir LT Std 85 Heavy"/>
              <a:cs typeface="Avenir LT Std 85 Heavy"/>
            </a:endParaRPr>
          </a:p>
          <a:p>
            <a:endParaRPr lang="en-US" dirty="0">
              <a:solidFill>
                <a:schemeClr val="bg1"/>
              </a:solidFill>
              <a:latin typeface="Avenir LT Std 35 Light"/>
              <a:cs typeface="Avenir LT Std 35 Light"/>
            </a:endParaRPr>
          </a:p>
          <a:p>
            <a:r>
              <a:rPr lang="en-US" sz="1600" i="1" dirty="0">
                <a:solidFill>
                  <a:srgbClr val="558ED5"/>
                </a:solidFill>
                <a:latin typeface="Avenir LT Std 35 Light"/>
                <a:cs typeface="Avenir LT Std 35 Light"/>
              </a:rPr>
              <a:t>Brooklyn’s Freshest</a:t>
            </a:r>
            <a:r>
              <a:rPr lang="en-US" sz="1600" dirty="0">
                <a:solidFill>
                  <a:schemeClr val="bg1"/>
                </a:solidFill>
                <a:latin typeface="Avenir LT Std 35 Light"/>
                <a:cs typeface="Avenir LT Std 35 Light"/>
              </a:rPr>
              <a:t> Program Elements:</a:t>
            </a:r>
          </a:p>
          <a:p>
            <a:pPr marL="119063" indent="-119063">
              <a:buFont typeface="Arial"/>
              <a:buChar char="•"/>
            </a:pPr>
            <a:r>
              <a:rPr lang="en-US" sz="1600" dirty="0">
                <a:solidFill>
                  <a:schemeClr val="bg1"/>
                </a:solidFill>
                <a:latin typeface="Avenir LT Std 35 Light"/>
                <a:cs typeface="Avenir LT Std 35 Light"/>
              </a:rPr>
              <a:t>Custom Section – Co-branded Zimbio section devoted to the VMAs and the Brooklyn connection</a:t>
            </a:r>
          </a:p>
          <a:p>
            <a:pPr marL="119063" indent="-119063">
              <a:buFont typeface="Arial"/>
              <a:buChar char="•"/>
            </a:pPr>
            <a:r>
              <a:rPr lang="en-US" sz="1600" dirty="0">
                <a:solidFill>
                  <a:schemeClr val="bg1"/>
                </a:solidFill>
                <a:latin typeface="Avenir LT Std 35 Light"/>
                <a:cs typeface="Avenir LT Std 35 Light"/>
              </a:rPr>
              <a:t>Custom Editorial Series - Brooklyn Music Scene and MTV Video Music Awards Content</a:t>
            </a:r>
          </a:p>
          <a:p>
            <a:pPr marL="119063" indent="-119063">
              <a:buFont typeface="Arial"/>
              <a:buChar char="•"/>
            </a:pPr>
            <a:r>
              <a:rPr lang="en-US" sz="1600" dirty="0">
                <a:solidFill>
                  <a:schemeClr val="bg1"/>
                </a:solidFill>
                <a:latin typeface="Avenir LT Std 35 Light"/>
                <a:cs typeface="Avenir LT Std 35 Light"/>
              </a:rPr>
              <a:t>Custom Social Integration – Custom Instagram Feed</a:t>
            </a:r>
          </a:p>
          <a:p>
            <a:endParaRPr lang="en-US" sz="1600" dirty="0">
              <a:solidFill>
                <a:schemeClr val="bg1"/>
              </a:solidFill>
              <a:latin typeface="Avenir LT Std 35 Light"/>
              <a:cs typeface="Avenir LT Std 35 Light"/>
            </a:endParaRPr>
          </a:p>
          <a:p>
            <a:endParaRPr lang="en-US" sz="1600" dirty="0">
              <a:solidFill>
                <a:schemeClr val="bg1"/>
              </a:solidFill>
              <a:latin typeface="Avenir LT Std 35 Light"/>
              <a:cs typeface="Avenir LT Std 35 Light"/>
            </a:endParaRPr>
          </a:p>
          <a:p>
            <a:r>
              <a:rPr lang="en-US" sz="1600" dirty="0">
                <a:solidFill>
                  <a:schemeClr val="bg1"/>
                </a:solidFill>
                <a:latin typeface="Avenir LT Std 35 Light"/>
                <a:cs typeface="Avenir LT Std 35 Light"/>
              </a:rPr>
              <a:t>High Impact Brand Experiences – Livingly produced high-profile experiences, featuring:</a:t>
            </a:r>
          </a:p>
          <a:p>
            <a:pPr marL="119063" indent="-119063">
              <a:buFont typeface="Arial"/>
              <a:buChar char="•"/>
            </a:pPr>
            <a:r>
              <a:rPr lang="en-US" sz="1600" dirty="0">
                <a:solidFill>
                  <a:schemeClr val="bg1"/>
                </a:solidFill>
                <a:latin typeface="Avenir LT Std 35 Light"/>
                <a:cs typeface="Avenir LT Std 35 Light"/>
              </a:rPr>
              <a:t>Zimbio-MTV VMAs Logo Stunt – Custom “Moonman” inspired Zimbio site logo on the day of the Awards</a:t>
            </a:r>
          </a:p>
          <a:p>
            <a:pPr marL="119063" indent="-119063">
              <a:buFont typeface="Arial"/>
              <a:buChar char="•"/>
            </a:pPr>
            <a:r>
              <a:rPr lang="en-US" sz="1600" dirty="0">
                <a:solidFill>
                  <a:schemeClr val="bg1"/>
                </a:solidFill>
                <a:latin typeface="Avenir LT Std 35 Light"/>
                <a:cs typeface="Avenir LT Std 35 Light"/>
              </a:rPr>
              <a:t>Brooklyn-Inspired Video Wall Takeover with Site Reveal</a:t>
            </a:r>
          </a:p>
          <a:p>
            <a:pPr marL="119063" indent="-119063">
              <a:buFont typeface="Arial"/>
              <a:buChar char="•"/>
            </a:pPr>
            <a:r>
              <a:rPr lang="en-US" sz="1600" dirty="0">
                <a:solidFill>
                  <a:schemeClr val="bg1"/>
                </a:solidFill>
                <a:latin typeface="Avenir LT Std 35 Light"/>
                <a:cs typeface="Avenir LT Std 35 Light"/>
              </a:rPr>
              <a:t>Countdown to the MTV VMAs Super Header Takeover</a:t>
            </a:r>
          </a:p>
          <a:p>
            <a:endParaRPr lang="en-US" sz="1600" dirty="0">
              <a:solidFill>
                <a:schemeClr val="bg1"/>
              </a:solidFill>
              <a:latin typeface="Avenir LT Std 35 Light"/>
              <a:cs typeface="Avenir LT Std 35 Light"/>
            </a:endParaRPr>
          </a:p>
          <a:p>
            <a:r>
              <a:rPr lang="en-US" sz="1600" dirty="0">
                <a:solidFill>
                  <a:schemeClr val="bg1"/>
                </a:solidFill>
                <a:latin typeface="Avenir LT Std 35 Light"/>
                <a:cs typeface="Avenir LT Std 35 Light"/>
              </a:rPr>
              <a:t>Timing: August 12</a:t>
            </a:r>
            <a:r>
              <a:rPr lang="en-US" sz="1600" baseline="30000" dirty="0">
                <a:solidFill>
                  <a:schemeClr val="bg1"/>
                </a:solidFill>
                <a:latin typeface="Avenir LT Std 35 Light"/>
                <a:cs typeface="Avenir LT Std 35 Light"/>
              </a:rPr>
              <a:t>th</a:t>
            </a:r>
            <a:r>
              <a:rPr lang="en-US" sz="1600" dirty="0">
                <a:solidFill>
                  <a:schemeClr val="bg1"/>
                </a:solidFill>
                <a:latin typeface="Avenir LT Std 35 Light"/>
                <a:cs typeface="Avenir LT Std 35 Light"/>
              </a:rPr>
              <a:t> to 25</a:t>
            </a:r>
            <a:r>
              <a:rPr lang="en-US" sz="1600" baseline="30000" dirty="0">
                <a:solidFill>
                  <a:schemeClr val="bg1"/>
                </a:solidFill>
                <a:latin typeface="Avenir LT Std 35 Light"/>
                <a:cs typeface="Avenir LT Std 35 Light"/>
              </a:rPr>
              <a:t>th</a:t>
            </a:r>
            <a:r>
              <a:rPr lang="en-US" sz="1600" dirty="0">
                <a:solidFill>
                  <a:schemeClr val="bg1"/>
                </a:solidFill>
                <a:latin typeface="Avenir LT Std 35 Light"/>
                <a:cs typeface="Avenir LT Std 35 Light"/>
              </a:rPr>
              <a:t>  </a:t>
            </a:r>
          </a:p>
          <a:p>
            <a:endParaRPr lang="en-US" sz="1600" dirty="0">
              <a:solidFill>
                <a:schemeClr val="bg1"/>
              </a:solidFill>
              <a:latin typeface="Avenir LT Std 35 Light"/>
              <a:cs typeface="Avenir LT Std 35 Light"/>
            </a:endParaRPr>
          </a:p>
        </p:txBody>
      </p:sp>
    </p:spTree>
    <p:extLst>
      <p:ext uri="{BB962C8B-B14F-4D97-AF65-F5344CB8AC3E}">
        <p14:creationId xmlns:p14="http://schemas.microsoft.com/office/powerpoint/2010/main" val="2449265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078" y="39076"/>
            <a:ext cx="8368322" cy="430887"/>
          </a:xfrm>
          <a:prstGeom prst="rect">
            <a:avLst/>
          </a:prstGeom>
          <a:noFill/>
        </p:spPr>
        <p:txBody>
          <a:bodyPr wrap="square" rtlCol="0">
            <a:spAutoFit/>
          </a:bodyPr>
          <a:lstStyle/>
          <a:p>
            <a:r>
              <a:rPr lang="en-US" sz="2200" i="1" dirty="0">
                <a:solidFill>
                  <a:srgbClr val="558ED5"/>
                </a:solidFill>
                <a:latin typeface="Avenir LT Std 95 Black"/>
                <a:cs typeface="Avenir LT Std 95 Black"/>
              </a:rPr>
              <a:t>BROOKLYN’S FRESHEST</a:t>
            </a:r>
            <a:r>
              <a:rPr lang="en-US" sz="2200" dirty="0">
                <a:solidFill>
                  <a:schemeClr val="bg1"/>
                </a:solidFill>
                <a:latin typeface="Avenir LT Std 95 Black"/>
                <a:cs typeface="Avenir LT Std 95 Black"/>
              </a:rPr>
              <a:t> CUSTOM SECTION</a:t>
            </a:r>
          </a:p>
        </p:txBody>
      </p:sp>
      <p:pic>
        <p:nvPicPr>
          <p:cNvPr id="2" name="Picture 1" descr="MTV_3_CustomSection.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077368" y="1509932"/>
            <a:ext cx="4837176" cy="4046220"/>
          </a:xfrm>
          <a:prstGeom prst="rect">
            <a:avLst/>
          </a:prstGeom>
        </p:spPr>
      </p:pic>
      <p:sp>
        <p:nvSpPr>
          <p:cNvPr id="7" name="Rectangle 6"/>
          <p:cNvSpPr/>
          <p:nvPr/>
        </p:nvSpPr>
        <p:spPr>
          <a:xfrm>
            <a:off x="80210" y="588211"/>
            <a:ext cx="4254722" cy="6386364"/>
          </a:xfrm>
          <a:prstGeom prst="rect">
            <a:avLst/>
          </a:prstGeom>
        </p:spPr>
        <p:txBody>
          <a:bodyPr wrap="square">
            <a:spAutoFit/>
          </a:bodyPr>
          <a:lstStyle/>
          <a:p>
            <a:r>
              <a:rPr lang="en-US" sz="1600" b="1" dirty="0">
                <a:latin typeface="Avenir LT Std 35 Light"/>
                <a:cs typeface="Avenir LT Std 35 Light"/>
              </a:rPr>
              <a:t>The </a:t>
            </a:r>
            <a:r>
              <a:rPr lang="en-US" sz="1600" b="1" i="1" dirty="0">
                <a:solidFill>
                  <a:schemeClr val="tx2">
                    <a:lumMod val="60000"/>
                    <a:lumOff val="40000"/>
                  </a:schemeClr>
                </a:solidFill>
                <a:latin typeface="Avenir LT Std 35 Light"/>
                <a:cs typeface="Avenir LT Std 35 Light"/>
              </a:rPr>
              <a:t>Brooklyn’s Freshest</a:t>
            </a:r>
            <a:r>
              <a:rPr lang="en-US" sz="1600" b="1" dirty="0">
                <a:solidFill>
                  <a:schemeClr val="tx2">
                    <a:lumMod val="60000"/>
                    <a:lumOff val="40000"/>
                  </a:schemeClr>
                </a:solidFill>
                <a:latin typeface="Avenir LT Std 35 Light"/>
                <a:cs typeface="Avenir LT Std 35 Light"/>
              </a:rPr>
              <a:t> Program</a:t>
            </a:r>
            <a:r>
              <a:rPr lang="en-US" sz="1600" b="1" i="1" dirty="0">
                <a:solidFill>
                  <a:schemeClr val="tx2">
                    <a:lumMod val="60000"/>
                    <a:lumOff val="40000"/>
                  </a:schemeClr>
                </a:solidFill>
                <a:latin typeface="Avenir LT Std 35 Light"/>
                <a:cs typeface="Avenir LT Std 35 Light"/>
              </a:rPr>
              <a:t> </a:t>
            </a:r>
            <a:r>
              <a:rPr lang="en-US" sz="1600" b="1" dirty="0">
                <a:latin typeface="Avenir LT Std 35 Light"/>
                <a:cs typeface="Avenir LT Std 35 Light"/>
              </a:rPr>
              <a:t>will build excitement and tune-in for the VMAs among Zimbio readers through a VMAs and Brooklyn-Inspired Custom Section that highlights VMA’s discovery of fresh talent alongside the borough’s music scene, past, present, and future. </a:t>
            </a:r>
          </a:p>
          <a:p>
            <a:endParaRPr lang="en-US" sz="1400"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600" b="1" dirty="0">
              <a:solidFill>
                <a:srgbClr val="FF115B"/>
              </a:solidFill>
              <a:latin typeface="Avenir LT Std 35 Light"/>
              <a:cs typeface="Avenir LT Std 35 Light"/>
            </a:endParaRPr>
          </a:p>
          <a:p>
            <a:r>
              <a:rPr lang="en-US" sz="1500" b="1" i="1" dirty="0">
                <a:solidFill>
                  <a:schemeClr val="tx2">
                    <a:lumMod val="60000"/>
                    <a:lumOff val="40000"/>
                  </a:schemeClr>
                </a:solidFill>
                <a:latin typeface="Avenir LT Std 35 Light"/>
                <a:cs typeface="Avenir LT Std 35 Light"/>
              </a:rPr>
              <a:t>Brooklyn’s Freshest</a:t>
            </a:r>
            <a:r>
              <a:rPr lang="en-US" sz="1500" b="1" dirty="0">
                <a:latin typeface="Avenir LT Std 35 Light"/>
                <a:cs typeface="Avenir LT Std 35 Light"/>
              </a:rPr>
              <a:t> Custom Section: </a:t>
            </a:r>
          </a:p>
          <a:p>
            <a:pPr marL="169863" indent="-169863">
              <a:buFont typeface="Arial"/>
              <a:buChar char="•"/>
            </a:pPr>
            <a:r>
              <a:rPr lang="en-US" sz="1500" dirty="0">
                <a:latin typeface="Avenir LT Std 35 Light"/>
                <a:cs typeface="Avenir LT Std 35 Light"/>
              </a:rPr>
              <a:t>One stop destination uncovering the past, present and future of Brooklyn music such as:</a:t>
            </a:r>
          </a:p>
          <a:p>
            <a:pPr marL="742950" lvl="1" indent="-285750">
              <a:buFont typeface="Arial"/>
              <a:buChar char="•"/>
            </a:pPr>
            <a:r>
              <a:rPr lang="en-US" sz="1500" dirty="0">
                <a:latin typeface="Avenir LT Std 35 Light"/>
                <a:cs typeface="Avenir LT Std 35 Light"/>
              </a:rPr>
              <a:t>Historical events to newest venues “Freshest” bands with Brooklyn roots and the ones that made it big</a:t>
            </a:r>
          </a:p>
          <a:p>
            <a:pPr marL="742950" lvl="1" indent="-285750">
              <a:buFont typeface="Arial"/>
              <a:buChar char="•"/>
            </a:pPr>
            <a:r>
              <a:rPr lang="en-US" sz="1500" dirty="0">
                <a:latin typeface="Avenir LT Std 35 Light"/>
                <a:cs typeface="Avenir LT Std 35 Light"/>
              </a:rPr>
              <a:t>Songs about Brooklyn</a:t>
            </a:r>
          </a:p>
          <a:p>
            <a:pPr marL="742950" lvl="1" indent="-285750">
              <a:buFont typeface="Arial"/>
              <a:buChar char="•"/>
            </a:pPr>
            <a:r>
              <a:rPr lang="en-US" sz="1500" dirty="0">
                <a:latin typeface="Avenir LT Std 35 Light"/>
                <a:cs typeface="Avenir LT Std 35 Light"/>
              </a:rPr>
              <a:t>Brooklyn neighborhood tours</a:t>
            </a:r>
          </a:p>
          <a:p>
            <a:pPr marL="169863" indent="-169863">
              <a:buFont typeface="Arial"/>
              <a:buChar char="•"/>
            </a:pPr>
            <a:r>
              <a:rPr lang="en-US" sz="1500" dirty="0">
                <a:latin typeface="Avenir LT Std 35 Light"/>
                <a:cs typeface="Avenir LT Std 35 Light"/>
              </a:rPr>
              <a:t>Custom VMA edit series (see next </a:t>
            </a:r>
            <a:r>
              <a:rPr lang="en-US" sz="1500" dirty="0" err="1">
                <a:latin typeface="Avenir LT Std 35 Light"/>
                <a:cs typeface="Avenir LT Std 35 Light"/>
              </a:rPr>
              <a:t>pg</a:t>
            </a:r>
            <a:r>
              <a:rPr lang="en-US" sz="1500" dirty="0">
                <a:latin typeface="Avenir LT Std 35 Light"/>
                <a:cs typeface="Avenir LT Std 35 Light"/>
              </a:rPr>
              <a:t>)</a:t>
            </a:r>
          </a:p>
          <a:p>
            <a:pPr marL="169863" indent="-169863">
              <a:buFont typeface="Arial"/>
              <a:buChar char="•"/>
            </a:pPr>
            <a:r>
              <a:rPr lang="en-US" sz="1500" dirty="0">
                <a:latin typeface="Avenir LT Std 35 Light"/>
                <a:cs typeface="Avenir LT Std 35 Light"/>
              </a:rPr>
              <a:t>Custom Social Integration</a:t>
            </a:r>
          </a:p>
          <a:p>
            <a:endParaRPr lang="en-US" sz="1500" dirty="0">
              <a:latin typeface="Avenir LT Std 35 Light"/>
              <a:cs typeface="Avenir LT Std 35 Light"/>
            </a:endParaRPr>
          </a:p>
          <a:p>
            <a:r>
              <a:rPr lang="en-US" sz="1500" b="1" dirty="0">
                <a:latin typeface="Avenir LT Std 35 Light"/>
                <a:cs typeface="Avenir LT Std 35 Light"/>
              </a:rPr>
              <a:t>Sponsorship details:</a:t>
            </a:r>
          </a:p>
          <a:p>
            <a:pPr marL="119063" indent="-119063">
              <a:buFont typeface="Arial"/>
              <a:buChar char="•"/>
            </a:pPr>
            <a:r>
              <a:rPr lang="en-US" sz="1500" dirty="0">
                <a:latin typeface="Avenir LT Std 35 Light"/>
                <a:cs typeface="Avenir LT Std 35 Light"/>
              </a:rPr>
              <a:t>100%SOV - Skin, Leaderboard, and M-Rec</a:t>
            </a:r>
          </a:p>
          <a:p>
            <a:pPr marL="119063" indent="-119063">
              <a:buFont typeface="Arial"/>
              <a:buChar char="•"/>
            </a:pPr>
            <a:r>
              <a:rPr lang="en-US" sz="1500" dirty="0">
                <a:latin typeface="Avenir LT Std 35 Light"/>
                <a:cs typeface="Avenir LT Std 35 Light"/>
              </a:rPr>
              <a:t>Co-branded custom header</a:t>
            </a:r>
          </a:p>
          <a:p>
            <a:pPr marL="119063" lvl="1" indent="-119063">
              <a:buFont typeface="Arial"/>
              <a:buChar char="•"/>
            </a:pPr>
            <a:r>
              <a:rPr lang="en-US" sz="1500" dirty="0">
                <a:latin typeface="Avenir LT Std 35 Light"/>
                <a:cs typeface="Avenir LT Std 35 Light"/>
              </a:rPr>
              <a:t>Co-branded promotions:</a:t>
            </a:r>
          </a:p>
          <a:p>
            <a:pPr marL="576263" lvl="3" indent="-119063">
              <a:buFont typeface="Arial"/>
              <a:buChar char="•"/>
            </a:pPr>
            <a:r>
              <a:rPr lang="en-US" sz="1500" dirty="0">
                <a:latin typeface="Avenir LT Std 35 Light"/>
                <a:cs typeface="Avenir LT Std 35 Light"/>
              </a:rPr>
              <a:t>Custom Theme Stream Unit</a:t>
            </a:r>
          </a:p>
          <a:p>
            <a:pPr marL="576263" lvl="2" indent="-119063">
              <a:buFont typeface="Arial"/>
              <a:buChar char="•"/>
            </a:pPr>
            <a:r>
              <a:rPr lang="en-US" sz="1500" dirty="0">
                <a:latin typeface="Avenir LT Std 35 Light"/>
                <a:cs typeface="Avenir LT Std 35 Light"/>
              </a:rPr>
              <a:t>Editorial homepage and social posts</a:t>
            </a:r>
          </a:p>
        </p:txBody>
      </p:sp>
    </p:spTree>
    <p:extLst>
      <p:ext uri="{BB962C8B-B14F-4D97-AF65-F5344CB8AC3E}">
        <p14:creationId xmlns:p14="http://schemas.microsoft.com/office/powerpoint/2010/main" val="3468168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078" y="39076"/>
            <a:ext cx="8368322" cy="430887"/>
          </a:xfrm>
          <a:prstGeom prst="rect">
            <a:avLst/>
          </a:prstGeom>
          <a:noFill/>
        </p:spPr>
        <p:txBody>
          <a:bodyPr wrap="square" rtlCol="0">
            <a:spAutoFit/>
          </a:bodyPr>
          <a:lstStyle/>
          <a:p>
            <a:r>
              <a:rPr lang="en-US" sz="2200" i="1" dirty="0">
                <a:solidFill>
                  <a:srgbClr val="558ED5"/>
                </a:solidFill>
                <a:latin typeface="Avenir LT Std 95 Black"/>
                <a:cs typeface="Avenir LT Std 95 Black"/>
              </a:rPr>
              <a:t>BROOKLYN’S FRESHEST</a:t>
            </a:r>
            <a:r>
              <a:rPr lang="en-US" sz="2200" dirty="0">
                <a:solidFill>
                  <a:schemeClr val="bg1"/>
                </a:solidFill>
                <a:latin typeface="Avenir LT Std 95 Black"/>
                <a:cs typeface="Avenir LT Std 95 Black"/>
              </a:rPr>
              <a:t> CUSTOM EDITORIAL SERIES</a:t>
            </a:r>
          </a:p>
        </p:txBody>
      </p:sp>
      <p:pic>
        <p:nvPicPr>
          <p:cNvPr id="9" name="Picture 8" descr="MTV_3_CustomSection.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077368" y="1769971"/>
            <a:ext cx="4837176" cy="4046220"/>
          </a:xfrm>
          <a:prstGeom prst="rect">
            <a:avLst/>
          </a:prstGeom>
        </p:spPr>
      </p:pic>
      <p:sp>
        <p:nvSpPr>
          <p:cNvPr id="10" name="Rectangle 9"/>
          <p:cNvSpPr/>
          <p:nvPr/>
        </p:nvSpPr>
        <p:spPr>
          <a:xfrm>
            <a:off x="80210" y="549298"/>
            <a:ext cx="3997158" cy="6155531"/>
          </a:xfrm>
          <a:prstGeom prst="rect">
            <a:avLst/>
          </a:prstGeom>
        </p:spPr>
        <p:txBody>
          <a:bodyPr wrap="square">
            <a:spAutoFit/>
          </a:bodyPr>
          <a:lstStyle/>
          <a:p>
            <a:r>
              <a:rPr lang="en-US" sz="1600" b="1" dirty="0">
                <a:latin typeface="Avenir LT Std 35 Light"/>
                <a:cs typeface="Avenir LT Std 35 Light"/>
              </a:rPr>
              <a:t>For the </a:t>
            </a:r>
            <a:r>
              <a:rPr lang="en-US" sz="1600" b="1" i="1" dirty="0">
                <a:solidFill>
                  <a:schemeClr val="tx2">
                    <a:lumMod val="60000"/>
                    <a:lumOff val="40000"/>
                  </a:schemeClr>
                </a:solidFill>
                <a:latin typeface="Avenir LT Std 35 Light"/>
                <a:cs typeface="Avenir LT Std 35 Light"/>
              </a:rPr>
              <a:t>Brooklyn’s Freshest</a:t>
            </a:r>
            <a:r>
              <a:rPr lang="en-US" sz="1600" b="1" dirty="0">
                <a:solidFill>
                  <a:schemeClr val="tx2">
                    <a:lumMod val="60000"/>
                    <a:lumOff val="40000"/>
                  </a:schemeClr>
                </a:solidFill>
                <a:latin typeface="Avenir LT Std 35 Light"/>
                <a:cs typeface="Avenir LT Std 35 Light"/>
              </a:rPr>
              <a:t> Program,</a:t>
            </a:r>
            <a:r>
              <a:rPr lang="en-US" sz="1600" b="1" i="1" dirty="0">
                <a:solidFill>
                  <a:schemeClr val="tx2">
                    <a:lumMod val="60000"/>
                    <a:lumOff val="40000"/>
                  </a:schemeClr>
                </a:solidFill>
                <a:latin typeface="Avenir LT Std 35 Light"/>
                <a:cs typeface="Avenir LT Std 35 Light"/>
              </a:rPr>
              <a:t> </a:t>
            </a:r>
            <a:r>
              <a:rPr lang="en-US" sz="1600" b="1" dirty="0">
                <a:latin typeface="Avenir LT Std 35 Light"/>
                <a:cs typeface="Avenir LT Std 35 Light"/>
              </a:rPr>
              <a:t>the Zimbio edit team will create anticipation for this year’s event via a series of custom articles and content experiences highlighting both the cultural impact of the Video Music Awards and the world of Brooklyn-based music.</a:t>
            </a:r>
          </a:p>
          <a:p>
            <a:endParaRPr lang="en-US"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800" b="1" dirty="0">
              <a:solidFill>
                <a:srgbClr val="FF115B"/>
              </a:solidFill>
              <a:latin typeface="Avenir LT Std 35 Light"/>
              <a:cs typeface="Avenir LT Std 35 Light"/>
            </a:endParaRPr>
          </a:p>
          <a:p>
            <a:r>
              <a:rPr lang="en-US" sz="1500" b="1" i="1" dirty="0">
                <a:solidFill>
                  <a:schemeClr val="tx2">
                    <a:lumMod val="60000"/>
                    <a:lumOff val="40000"/>
                  </a:schemeClr>
                </a:solidFill>
                <a:latin typeface="Avenir LT Std 35 Light"/>
                <a:cs typeface="Avenir LT Std 35 Light"/>
              </a:rPr>
              <a:t>Brooklyn’s Freshest</a:t>
            </a:r>
            <a:r>
              <a:rPr lang="en-US" sz="1500" b="1" dirty="0">
                <a:latin typeface="Avenir LT Std 35 Light"/>
                <a:cs typeface="Avenir LT Std 35 Light"/>
              </a:rPr>
              <a:t> </a:t>
            </a:r>
            <a:r>
              <a:rPr lang="en-US" sz="1500" b="1" dirty="0">
                <a:solidFill>
                  <a:srgbClr val="000000"/>
                </a:solidFill>
                <a:latin typeface="Avenir LT Std 35 Light"/>
                <a:cs typeface="Avenir LT Std 35 Light"/>
              </a:rPr>
              <a:t>Custom Edit Series*</a:t>
            </a:r>
            <a:r>
              <a:rPr lang="en-US" sz="1500" dirty="0">
                <a:solidFill>
                  <a:srgbClr val="000000"/>
                </a:solidFill>
                <a:latin typeface="Avenir LT Std 35 Light"/>
                <a:cs typeface="Avenir LT Std 35 Light"/>
              </a:rPr>
              <a:t>:</a:t>
            </a:r>
          </a:p>
          <a:p>
            <a:pPr marL="236538" lvl="1" indent="-236538">
              <a:buFont typeface="Arial"/>
              <a:buChar char="•"/>
            </a:pPr>
            <a:r>
              <a:rPr lang="en-US" sz="1500" b="1" i="1" dirty="0">
                <a:solidFill>
                  <a:srgbClr val="000000"/>
                </a:solidFill>
                <a:latin typeface="Avenir LT Std 35 Light"/>
                <a:cs typeface="Avenir LT Std 35 Light"/>
              </a:rPr>
              <a:t>VMAs: Past, Present, and Future </a:t>
            </a:r>
            <a:r>
              <a:rPr lang="en-US" sz="1500" i="1" dirty="0">
                <a:solidFill>
                  <a:srgbClr val="000000"/>
                </a:solidFill>
                <a:latin typeface="Avenir LT Std 35 Light"/>
                <a:cs typeface="Avenir LT Std 35 Light"/>
              </a:rPr>
              <a:t>– </a:t>
            </a:r>
            <a:r>
              <a:rPr lang="en-US" sz="1500" dirty="0">
                <a:solidFill>
                  <a:srgbClr val="000000"/>
                </a:solidFill>
                <a:latin typeface="Avenir LT Std 35 Light"/>
                <a:cs typeface="Avenir LT Std 35 Light"/>
              </a:rPr>
              <a:t>Articles and photo specials highlighting the “best of” moments from past VMAs, the lineup for this year’s event, and the fresh artists we can expect for future editions  </a:t>
            </a:r>
            <a:endParaRPr lang="en-US" sz="1500" i="1" dirty="0">
              <a:solidFill>
                <a:srgbClr val="000000"/>
              </a:solidFill>
              <a:latin typeface="Avenir LT Std 35 Light"/>
              <a:cs typeface="Avenir LT Std 35 Light"/>
            </a:endParaRPr>
          </a:p>
          <a:p>
            <a:pPr marL="236538" lvl="1" indent="-236538">
              <a:buFont typeface="Arial"/>
              <a:buChar char="•"/>
            </a:pPr>
            <a:r>
              <a:rPr lang="en-US" sz="1500" b="1" i="1" dirty="0">
                <a:solidFill>
                  <a:srgbClr val="000000"/>
                </a:solidFill>
                <a:latin typeface="Avenir LT Std 35 Light"/>
                <a:cs typeface="Avenir LT Std 35 Light"/>
              </a:rPr>
              <a:t>#</a:t>
            </a:r>
            <a:r>
              <a:rPr lang="en-US" sz="1500" b="1" i="1" dirty="0" err="1">
                <a:solidFill>
                  <a:srgbClr val="000000"/>
                </a:solidFill>
                <a:latin typeface="Avenir LT Std 35 Light"/>
                <a:cs typeface="Avenir LT Std 35 Light"/>
              </a:rPr>
              <a:t>RoadtotheVMA’s</a:t>
            </a:r>
            <a:r>
              <a:rPr lang="en-US" sz="1500" b="1" i="1" dirty="0">
                <a:solidFill>
                  <a:srgbClr val="000000"/>
                </a:solidFill>
                <a:latin typeface="Avenir LT Std 35 Light"/>
                <a:cs typeface="Avenir LT Std 35 Light"/>
              </a:rPr>
              <a:t> Map of Brooklyn’s Music Scene</a:t>
            </a:r>
            <a:r>
              <a:rPr lang="en-US" sz="1500" i="1" dirty="0">
                <a:solidFill>
                  <a:srgbClr val="000000"/>
                </a:solidFill>
                <a:latin typeface="Avenir LT Std 35 Light"/>
                <a:cs typeface="Avenir LT Std 35 Light"/>
              </a:rPr>
              <a:t> – </a:t>
            </a:r>
            <a:r>
              <a:rPr lang="en-US" sz="1500" dirty="0">
                <a:solidFill>
                  <a:srgbClr val="000000"/>
                </a:solidFill>
                <a:latin typeface="Avenir LT Std 35 Light"/>
                <a:cs typeface="Avenir LT Std 35 Light"/>
              </a:rPr>
              <a:t>An interactive map highlighting the venues, hang </a:t>
            </a:r>
            <a:r>
              <a:rPr lang="en-US" sz="1500" dirty="0">
                <a:latin typeface="Avenir LT Std 35 Light"/>
                <a:cs typeface="Avenir LT Std 35 Light"/>
              </a:rPr>
              <a:t>outs, and historic landmarks that have forged the Brooklyn music scene</a:t>
            </a:r>
            <a:endParaRPr lang="en-US" sz="1500" i="1" dirty="0">
              <a:latin typeface="Avenir LT Std 35 Light"/>
              <a:cs typeface="Avenir LT Std 35 Light"/>
            </a:endParaRPr>
          </a:p>
          <a:p>
            <a:pPr marL="236538" lvl="1" indent="-236538">
              <a:buFont typeface="Arial"/>
              <a:buChar char="•"/>
            </a:pPr>
            <a:r>
              <a:rPr lang="en-US" sz="1500" b="1" dirty="0">
                <a:latin typeface="Avenir LT Std 35 Light"/>
                <a:cs typeface="Avenir LT Std 35 Light"/>
              </a:rPr>
              <a:t>Games and Polls</a:t>
            </a:r>
            <a:r>
              <a:rPr lang="en-US" sz="1500" dirty="0">
                <a:latin typeface="Avenir LT Std 35 Light"/>
                <a:cs typeface="Avenir LT Std 35 Light"/>
              </a:rPr>
              <a:t> – We will let our readers decide both best of VMAs moments and Brooklyn’s freshest talent</a:t>
            </a:r>
          </a:p>
        </p:txBody>
      </p:sp>
      <p:sp>
        <p:nvSpPr>
          <p:cNvPr id="11" name="TextBox 10"/>
          <p:cNvSpPr txBox="1"/>
          <p:nvPr/>
        </p:nvSpPr>
        <p:spPr>
          <a:xfrm>
            <a:off x="169335" y="6579456"/>
            <a:ext cx="3157211" cy="261610"/>
          </a:xfrm>
          <a:prstGeom prst="rect">
            <a:avLst/>
          </a:prstGeom>
          <a:noFill/>
        </p:spPr>
        <p:txBody>
          <a:bodyPr wrap="square" rtlCol="0">
            <a:spAutoFit/>
          </a:bodyPr>
          <a:lstStyle/>
          <a:p>
            <a:r>
              <a:rPr lang="en-US" sz="1100" i="1" dirty="0"/>
              <a:t>*Concepts subject to final editorial approval</a:t>
            </a:r>
          </a:p>
        </p:txBody>
      </p:sp>
    </p:spTree>
    <p:extLst>
      <p:ext uri="{BB962C8B-B14F-4D97-AF65-F5344CB8AC3E}">
        <p14:creationId xmlns:p14="http://schemas.microsoft.com/office/powerpoint/2010/main" val="348473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9078" y="39076"/>
            <a:ext cx="8368322" cy="430887"/>
          </a:xfrm>
          <a:prstGeom prst="rect">
            <a:avLst/>
          </a:prstGeom>
          <a:noFill/>
        </p:spPr>
        <p:txBody>
          <a:bodyPr wrap="square" rtlCol="0">
            <a:spAutoFit/>
          </a:bodyPr>
          <a:lstStyle/>
          <a:p>
            <a:r>
              <a:rPr lang="en-US" sz="2200" i="1" dirty="0">
                <a:solidFill>
                  <a:srgbClr val="558ED5"/>
                </a:solidFill>
                <a:latin typeface="Avenir LT Std 95 Black"/>
                <a:cs typeface="Avenir LT Std 95 Black"/>
              </a:rPr>
              <a:t>BROOKLYN’S FRESHEST</a:t>
            </a:r>
            <a:r>
              <a:rPr lang="en-US" sz="2200" dirty="0">
                <a:solidFill>
                  <a:schemeClr val="bg1"/>
                </a:solidFill>
                <a:latin typeface="Avenir LT Std 95 Black"/>
                <a:cs typeface="Avenir LT Std 95 Black"/>
              </a:rPr>
              <a:t> CUSTOM SOCIAL INTEGRATION</a:t>
            </a:r>
          </a:p>
        </p:txBody>
      </p:sp>
      <p:pic>
        <p:nvPicPr>
          <p:cNvPr id="8" name="Picture 7" descr="MTV_3_CustomSection.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077368" y="921394"/>
            <a:ext cx="4837176" cy="4046220"/>
          </a:xfrm>
          <a:prstGeom prst="rect">
            <a:avLst/>
          </a:prstGeom>
        </p:spPr>
      </p:pic>
      <p:pic>
        <p:nvPicPr>
          <p:cNvPr id="7" name="Picture 6" descr="MTV_3_CustomSecti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5000" y="3024506"/>
            <a:ext cx="1752600" cy="3513667"/>
          </a:xfrm>
          <a:prstGeom prst="rect">
            <a:avLst/>
          </a:prstGeom>
          <a:effectLst>
            <a:outerShdw blurRad="50800" dist="38100" dir="2700000" algn="tl" rotWithShape="0">
              <a:prstClr val="black">
                <a:alpha val="40000"/>
              </a:prstClr>
            </a:outerShdw>
          </a:effectLst>
        </p:spPr>
      </p:pic>
      <p:sp>
        <p:nvSpPr>
          <p:cNvPr id="9" name="Right Arrow 8"/>
          <p:cNvSpPr/>
          <p:nvPr/>
        </p:nvSpPr>
        <p:spPr>
          <a:xfrm rot="9677651">
            <a:off x="6121763" y="3514085"/>
            <a:ext cx="892889" cy="12054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210" y="642435"/>
            <a:ext cx="3997158" cy="5924699"/>
          </a:xfrm>
          <a:prstGeom prst="rect">
            <a:avLst/>
          </a:prstGeom>
        </p:spPr>
        <p:txBody>
          <a:bodyPr wrap="square">
            <a:spAutoFit/>
          </a:bodyPr>
          <a:lstStyle/>
          <a:p>
            <a:r>
              <a:rPr lang="en-US" sz="1600" b="1" dirty="0">
                <a:latin typeface="Avenir LT Std 35 Light"/>
                <a:cs typeface="Avenir LT Std 35 Light"/>
              </a:rPr>
              <a:t>The </a:t>
            </a:r>
            <a:r>
              <a:rPr lang="en-US" sz="1600" b="1" i="1" dirty="0">
                <a:solidFill>
                  <a:schemeClr val="tx2">
                    <a:lumMod val="60000"/>
                    <a:lumOff val="40000"/>
                  </a:schemeClr>
                </a:solidFill>
                <a:latin typeface="Avenir LT Std 35 Light"/>
                <a:cs typeface="Avenir LT Std 35 Light"/>
              </a:rPr>
              <a:t>Brooklyn’s Freshest</a:t>
            </a:r>
            <a:r>
              <a:rPr lang="en-US" sz="1600" b="1" dirty="0">
                <a:solidFill>
                  <a:schemeClr val="tx2">
                    <a:lumMod val="60000"/>
                    <a:lumOff val="40000"/>
                  </a:schemeClr>
                </a:solidFill>
                <a:latin typeface="Avenir LT Std 35 Light"/>
                <a:cs typeface="Avenir LT Std 35 Light"/>
              </a:rPr>
              <a:t> Program</a:t>
            </a:r>
            <a:r>
              <a:rPr lang="en-US" sz="1600" b="1" i="1" dirty="0">
                <a:solidFill>
                  <a:schemeClr val="tx2">
                    <a:lumMod val="60000"/>
                    <a:lumOff val="40000"/>
                  </a:schemeClr>
                </a:solidFill>
                <a:latin typeface="Avenir LT Std 35 Light"/>
                <a:cs typeface="Avenir LT Std 35 Light"/>
              </a:rPr>
              <a:t> </a:t>
            </a:r>
            <a:r>
              <a:rPr lang="en-US" sz="1600" b="1" dirty="0">
                <a:latin typeface="Avenir LT Std 35 Light"/>
                <a:cs typeface="Avenir LT Std 35 Light"/>
              </a:rPr>
              <a:t>will build additional reader engagement and excitement for the show by bringing some VMA and Brooklyn-Inspired images to the walls of Zimbio via the visual and collaborative power of Instagram.</a:t>
            </a:r>
          </a:p>
          <a:p>
            <a:endParaRPr lang="en-US"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800" b="1" dirty="0">
              <a:solidFill>
                <a:srgbClr val="FF115B"/>
              </a:solidFill>
              <a:latin typeface="Avenir LT Std 35 Light"/>
              <a:cs typeface="Avenir LT Std 35 Light"/>
            </a:endParaRPr>
          </a:p>
          <a:p>
            <a:r>
              <a:rPr lang="en-US" sz="1500" b="1" i="1" dirty="0">
                <a:solidFill>
                  <a:schemeClr val="tx2">
                    <a:lumMod val="60000"/>
                    <a:lumOff val="40000"/>
                  </a:schemeClr>
                </a:solidFill>
                <a:latin typeface="Avenir LT Std 35 Light"/>
                <a:cs typeface="Avenir LT Std 35 Light"/>
              </a:rPr>
              <a:t>Brooklyn’s Freshest</a:t>
            </a:r>
            <a:r>
              <a:rPr lang="en-US" sz="1500" b="1" dirty="0">
                <a:latin typeface="Avenir LT Std 35 Light"/>
                <a:cs typeface="Avenir LT Std 35 Light"/>
              </a:rPr>
              <a:t> Custom Social Integration: </a:t>
            </a:r>
          </a:p>
          <a:p>
            <a:pPr marL="285750" indent="-285750">
              <a:buFont typeface="Arial"/>
              <a:buChar char="•"/>
            </a:pPr>
            <a:r>
              <a:rPr lang="en-US" sz="1500" dirty="0">
                <a:latin typeface="Avenir LT Std 35 Light"/>
                <a:cs typeface="Avenir LT Std 35 Light"/>
              </a:rPr>
              <a:t>Custom Instagram feed module fixed on Zimbio custom section (8/12-25) and homepage (8/25)</a:t>
            </a:r>
          </a:p>
          <a:p>
            <a:pPr marL="236538" lvl="1" indent="-236538">
              <a:buFont typeface="Arial"/>
              <a:buChar char="•"/>
            </a:pPr>
            <a:r>
              <a:rPr lang="en-US" sz="1500" dirty="0">
                <a:latin typeface="Avenir LT Std 35 Light"/>
                <a:cs typeface="Avenir LT Std 35 Light"/>
              </a:rPr>
              <a:t>Feed will be custom curated based on relevant hash tags to include the best VMA and Brooklyn music images</a:t>
            </a:r>
          </a:p>
          <a:p>
            <a:pPr marL="236538" lvl="1" indent="-236538">
              <a:buFont typeface="Arial"/>
              <a:buChar char="•"/>
            </a:pPr>
            <a:r>
              <a:rPr lang="en-US" sz="1500" dirty="0">
                <a:latin typeface="Avenir LT Std 35 Light"/>
                <a:cs typeface="Avenir LT Std 35 Light"/>
              </a:rPr>
              <a:t>The Zimbio staff will kick start the feed by shooting popular musical, street art, and cultural landmarks throughout Brooklyn</a:t>
            </a:r>
          </a:p>
          <a:p>
            <a:pPr marL="236538" lvl="1" indent="-236538">
              <a:buFont typeface="Arial"/>
              <a:buChar char="•"/>
            </a:pPr>
            <a:r>
              <a:rPr lang="en-US" sz="1500" dirty="0">
                <a:latin typeface="Avenir LT Std 35 Light"/>
                <a:cs typeface="Avenir LT Std 35 Light"/>
              </a:rPr>
              <a:t>Zimbio readers will be encouraged to Instagram their own VMA and Brooklyn-Inspired image using a custom hash tag</a:t>
            </a:r>
          </a:p>
          <a:p>
            <a:endParaRPr lang="en-US" sz="1500" dirty="0">
              <a:latin typeface="Avenir LT Std 35 Light"/>
              <a:cs typeface="Avenir LT Std 35 Light"/>
            </a:endParaRPr>
          </a:p>
        </p:txBody>
      </p:sp>
    </p:spTree>
    <p:extLst>
      <p:ext uri="{BB962C8B-B14F-4D97-AF65-F5344CB8AC3E}">
        <p14:creationId xmlns:p14="http://schemas.microsoft.com/office/powerpoint/2010/main" val="2888522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9078" y="39076"/>
            <a:ext cx="8368322" cy="430887"/>
          </a:xfrm>
          <a:prstGeom prst="rect">
            <a:avLst/>
          </a:prstGeom>
          <a:noFill/>
        </p:spPr>
        <p:txBody>
          <a:bodyPr wrap="square" rtlCol="0">
            <a:spAutoFit/>
          </a:bodyPr>
          <a:lstStyle/>
          <a:p>
            <a:r>
              <a:rPr lang="en-US" sz="2200" i="1" dirty="0">
                <a:solidFill>
                  <a:srgbClr val="558ED5"/>
                </a:solidFill>
                <a:latin typeface="Avenir LT Std 95 Black"/>
                <a:cs typeface="Avenir LT Std 95 Black"/>
              </a:rPr>
              <a:t>BROOKLYN’S FRESHEST </a:t>
            </a:r>
            <a:r>
              <a:rPr lang="en-US" sz="2200" dirty="0">
                <a:solidFill>
                  <a:schemeClr val="bg1"/>
                </a:solidFill>
                <a:latin typeface="Avenir LT Std 95 Black"/>
                <a:cs typeface="Avenir LT Std 95 Black"/>
              </a:rPr>
              <a:t>THEME STREAM</a:t>
            </a:r>
          </a:p>
        </p:txBody>
      </p:sp>
      <p:grpSp>
        <p:nvGrpSpPr>
          <p:cNvPr id="9" name="Group 8"/>
          <p:cNvGrpSpPr/>
          <p:nvPr/>
        </p:nvGrpSpPr>
        <p:grpSpPr>
          <a:xfrm>
            <a:off x="4079561" y="841183"/>
            <a:ext cx="4837176" cy="5398380"/>
            <a:chOff x="4079561" y="921394"/>
            <a:chExt cx="4837176" cy="5398380"/>
          </a:xfrm>
        </p:grpSpPr>
        <p:pic>
          <p:nvPicPr>
            <p:cNvPr id="2" name="Picture 1" descr="MTV_4A_HPThemeStream.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079561" y="921394"/>
              <a:ext cx="4837176" cy="2690118"/>
            </a:xfrm>
            <a:prstGeom prst="rect">
              <a:avLst/>
            </a:prstGeom>
          </p:spPr>
        </p:pic>
        <p:pic>
          <p:nvPicPr>
            <p:cNvPr id="5" name="Picture 4" descr="MTV_4B_ThemeStream.png"/>
            <p:cNvPicPr preferRelativeResize="0">
              <a:picLocks/>
            </p:cNvPicPr>
            <p:nvPr/>
          </p:nvPicPr>
          <p:blipFill>
            <a:blip r:embed="rId3">
              <a:extLst>
                <a:ext uri="{28A0092B-C50C-407E-A947-70E740481C1C}">
                  <a14:useLocalDpi xmlns:a14="http://schemas.microsoft.com/office/drawing/2010/main"/>
                </a:ext>
              </a:extLst>
            </a:blip>
            <a:stretch>
              <a:fillRect/>
            </a:stretch>
          </p:blipFill>
          <p:spPr>
            <a:xfrm>
              <a:off x="4079561" y="3918458"/>
              <a:ext cx="4837176" cy="2401316"/>
            </a:xfrm>
            <a:prstGeom prst="rect">
              <a:avLst/>
            </a:prstGeom>
          </p:spPr>
        </p:pic>
        <p:sp>
          <p:nvSpPr>
            <p:cNvPr id="6" name="Right Arrow 5"/>
            <p:cNvSpPr/>
            <p:nvPr/>
          </p:nvSpPr>
          <p:spPr>
            <a:xfrm rot="6702483">
              <a:off x="6236496" y="3452701"/>
              <a:ext cx="1269398" cy="158823"/>
            </a:xfrm>
            <a:prstGeom prst="rightArrow">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80210" y="1409020"/>
            <a:ext cx="3997158" cy="4262706"/>
          </a:xfrm>
          <a:prstGeom prst="rect">
            <a:avLst/>
          </a:prstGeom>
        </p:spPr>
        <p:txBody>
          <a:bodyPr wrap="square">
            <a:spAutoFit/>
          </a:bodyPr>
          <a:lstStyle/>
          <a:p>
            <a:r>
              <a:rPr lang="en-US" sz="1600" b="1" i="1" dirty="0">
                <a:solidFill>
                  <a:schemeClr val="tx2">
                    <a:lumMod val="60000"/>
                    <a:lumOff val="40000"/>
                  </a:schemeClr>
                </a:solidFill>
                <a:latin typeface="Avenir LT Std 35 Light"/>
                <a:cs typeface="Avenir LT Std 35 Light"/>
              </a:rPr>
              <a:t>Brooklyn’s Freshest</a:t>
            </a:r>
            <a:r>
              <a:rPr lang="en-US" sz="1600" b="1" dirty="0">
                <a:solidFill>
                  <a:srgbClr val="00A3D6"/>
                </a:solidFill>
                <a:latin typeface="Avenir LT Std 35 Light"/>
                <a:cs typeface="Avenir LT Std 35 Light"/>
              </a:rPr>
              <a:t> </a:t>
            </a:r>
            <a:r>
              <a:rPr lang="en-US" sz="1600" b="1" dirty="0">
                <a:latin typeface="Avenir LT Std 35 Light"/>
                <a:cs typeface="Avenir LT Std 35 Light"/>
              </a:rPr>
              <a:t>custom content pages will gain additional promotion and visits through our co-branded Theme Stream traffic driving solution.</a:t>
            </a:r>
          </a:p>
          <a:p>
            <a:endParaRPr lang="en-US"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800" b="1" dirty="0">
              <a:solidFill>
                <a:srgbClr val="FF115B"/>
              </a:solidFill>
              <a:latin typeface="Avenir LT Std 35 Light"/>
              <a:cs typeface="Avenir LT Std 35 Light"/>
            </a:endParaRPr>
          </a:p>
          <a:p>
            <a:pPr marL="227013" indent="-227013">
              <a:buFont typeface="Arial"/>
              <a:buChar char="•"/>
            </a:pPr>
            <a:r>
              <a:rPr lang="en-US" sz="1500" dirty="0">
                <a:latin typeface="Avenir LT Std 35 Light"/>
                <a:cs typeface="Avenir LT Std 35 Light"/>
              </a:rPr>
              <a:t>300x250 expands on rollover to display a navigable gallery of “Brooklyn’s Freshest” stories and content </a:t>
            </a:r>
          </a:p>
          <a:p>
            <a:pPr marL="227013" indent="-227013">
              <a:buFont typeface="Arial"/>
              <a:buChar char="•"/>
            </a:pPr>
            <a:r>
              <a:rPr lang="en-US" sz="1500" dirty="0">
                <a:latin typeface="Avenir LT Std 35 Light"/>
                <a:cs typeface="Avenir LT Std 35 Light"/>
              </a:rPr>
              <a:t>Each “Brooklyn’s Freshest” story within the Theme Stream is set to click through to the relevant content page</a:t>
            </a:r>
          </a:p>
          <a:p>
            <a:pPr marL="227013" indent="-227013">
              <a:buFont typeface="Arial"/>
              <a:buChar char="•"/>
            </a:pPr>
            <a:r>
              <a:rPr lang="en-US" sz="1500" dirty="0">
                <a:latin typeface="Avenir LT Std 35 Light"/>
                <a:cs typeface="Avenir LT Std 35 Light"/>
              </a:rPr>
              <a:t>Unit will be updated throughout the campaign to promote a variety of “Brooklyn’s Freshest” content</a:t>
            </a:r>
          </a:p>
          <a:p>
            <a:pPr marL="227013" lvl="1" indent="-227013">
              <a:buFont typeface="Arial"/>
              <a:buChar char="•"/>
            </a:pPr>
            <a:r>
              <a:rPr lang="en-US" sz="1500" dirty="0">
                <a:latin typeface="Avenir LT Std 35 Light"/>
                <a:cs typeface="Avenir LT Std 35 Light"/>
              </a:rPr>
              <a:t>Clickable logo will drive traffic to the MTV VMAs web page</a:t>
            </a:r>
          </a:p>
        </p:txBody>
      </p:sp>
    </p:spTree>
    <p:extLst>
      <p:ext uri="{BB962C8B-B14F-4D97-AF65-F5344CB8AC3E}">
        <p14:creationId xmlns:p14="http://schemas.microsoft.com/office/powerpoint/2010/main" val="26209884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0210" y="1987283"/>
            <a:ext cx="3997158" cy="3370153"/>
          </a:xfrm>
          <a:prstGeom prst="rect">
            <a:avLst/>
          </a:prstGeom>
        </p:spPr>
        <p:txBody>
          <a:bodyPr wrap="square">
            <a:spAutoFit/>
          </a:bodyPr>
          <a:lstStyle/>
          <a:p>
            <a:r>
              <a:rPr lang="en-US" sz="1600" b="1" dirty="0">
                <a:latin typeface="Avenir LT Std 35 Light"/>
                <a:cs typeface="Avenir LT Std 35 Light"/>
              </a:rPr>
              <a:t>The </a:t>
            </a:r>
            <a:r>
              <a:rPr lang="en-US" sz="1600" b="1" i="1" dirty="0">
                <a:solidFill>
                  <a:schemeClr val="tx2">
                    <a:lumMod val="60000"/>
                    <a:lumOff val="40000"/>
                  </a:schemeClr>
                </a:solidFill>
                <a:latin typeface="Avenir LT Std 35 Light"/>
                <a:cs typeface="Avenir LT Std 35 Light"/>
              </a:rPr>
              <a:t>Brooklyn’s Freshest</a:t>
            </a:r>
            <a:r>
              <a:rPr lang="en-US" sz="1600" b="1" dirty="0">
                <a:solidFill>
                  <a:srgbClr val="00A3D6"/>
                </a:solidFill>
                <a:latin typeface="Avenir LT Std 35 Light"/>
                <a:cs typeface="Avenir LT Std 35 Light"/>
              </a:rPr>
              <a:t> </a:t>
            </a:r>
            <a:r>
              <a:rPr lang="en-US" sz="1600" b="1" dirty="0">
                <a:solidFill>
                  <a:schemeClr val="tx2">
                    <a:lumMod val="60000"/>
                    <a:lumOff val="40000"/>
                  </a:schemeClr>
                </a:solidFill>
                <a:latin typeface="Avenir LT Std 35 Light"/>
                <a:cs typeface="Avenir LT Std 35 Light"/>
              </a:rPr>
              <a:t>Program</a:t>
            </a:r>
            <a:r>
              <a:rPr lang="en-US" sz="1600" b="1" dirty="0">
                <a:latin typeface="Avenir LT Std 35 Light"/>
                <a:cs typeface="Avenir LT Std 35 Light"/>
              </a:rPr>
              <a:t> will gain additional attention among our music and entertainment minded readers via a one-of-a-kind custom MTV VMAs inspired treatment of the Zimbio logo on day of the event.</a:t>
            </a:r>
          </a:p>
          <a:p>
            <a:endParaRPr lang="en-US"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800" b="1" dirty="0">
              <a:solidFill>
                <a:srgbClr val="FF115B"/>
              </a:solidFill>
              <a:latin typeface="Avenir LT Std 35 Light"/>
              <a:cs typeface="Avenir LT Std 35 Light"/>
            </a:endParaRPr>
          </a:p>
          <a:p>
            <a:pPr marL="227013" indent="-227013">
              <a:buFont typeface="Arial"/>
              <a:buChar char="•"/>
            </a:pPr>
            <a:r>
              <a:rPr lang="en-US" sz="1500" dirty="0">
                <a:latin typeface="Avenir LT Std 35 Light"/>
                <a:cs typeface="Avenir LT Std 35 Light"/>
              </a:rPr>
              <a:t>Custom logo will feature MTV VMAs graphics in place of Zimbio lettering</a:t>
            </a:r>
          </a:p>
          <a:p>
            <a:pPr marL="227013" indent="-227013">
              <a:buFont typeface="Arial"/>
              <a:buChar char="•"/>
            </a:pPr>
            <a:r>
              <a:rPr lang="en-US" sz="1500" dirty="0">
                <a:latin typeface="Avenir LT Std 35 Light"/>
                <a:cs typeface="Avenir LT Std 35 Light"/>
              </a:rPr>
              <a:t>Custom logo will run for the entire day of the event (8/25) across every page of the site</a:t>
            </a:r>
          </a:p>
        </p:txBody>
      </p:sp>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078" y="39076"/>
            <a:ext cx="7623255" cy="430887"/>
          </a:xfrm>
          <a:prstGeom prst="rect">
            <a:avLst/>
          </a:prstGeom>
          <a:noFill/>
        </p:spPr>
        <p:txBody>
          <a:bodyPr wrap="square" rtlCol="0">
            <a:spAutoFit/>
          </a:bodyPr>
          <a:lstStyle/>
          <a:p>
            <a:r>
              <a:rPr lang="en-US" sz="2200" dirty="0">
                <a:solidFill>
                  <a:schemeClr val="bg1"/>
                </a:solidFill>
                <a:latin typeface="Avenir LT Std 95 Black"/>
                <a:cs typeface="Avenir LT Std 95 Black"/>
              </a:rPr>
              <a:t>ZIMBIO MTV VIDEO MUSIC AWARDS LOGO STUNT</a:t>
            </a:r>
          </a:p>
        </p:txBody>
      </p:sp>
      <p:grpSp>
        <p:nvGrpSpPr>
          <p:cNvPr id="13" name="Group 12"/>
          <p:cNvGrpSpPr/>
          <p:nvPr/>
        </p:nvGrpSpPr>
        <p:grpSpPr>
          <a:xfrm>
            <a:off x="4077368" y="921394"/>
            <a:ext cx="4837176" cy="5529941"/>
            <a:chOff x="4077368" y="921394"/>
            <a:chExt cx="4837176" cy="5529941"/>
          </a:xfrm>
        </p:grpSpPr>
        <p:pic>
          <p:nvPicPr>
            <p:cNvPr id="12" name="Picture 11" descr="MTV_5_Extra.jpg"/>
            <p:cNvPicPr preferRelativeResize="0">
              <a:picLocks/>
            </p:cNvPicPr>
            <p:nvPr/>
          </p:nvPicPr>
          <p:blipFill rotWithShape="1">
            <a:blip r:embed="rId2">
              <a:extLst>
                <a:ext uri="{28A0092B-C50C-407E-A947-70E740481C1C}">
                  <a14:useLocalDpi xmlns:a14="http://schemas.microsoft.com/office/drawing/2010/main" val="0"/>
                </a:ext>
              </a:extLst>
            </a:blip>
            <a:srcRect b="38058"/>
            <a:stretch/>
          </p:blipFill>
          <p:spPr>
            <a:xfrm>
              <a:off x="4077368" y="3817600"/>
              <a:ext cx="4837176" cy="2633735"/>
            </a:xfrm>
            <a:prstGeom prst="rect">
              <a:avLst/>
            </a:prstGeom>
          </p:spPr>
        </p:pic>
        <p:pic>
          <p:nvPicPr>
            <p:cNvPr id="9" name="Picture 8" descr="MTV_1C_VideoWall.jpg"/>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4077368" y="921394"/>
              <a:ext cx="4837176" cy="2680294"/>
            </a:xfrm>
            <a:prstGeom prst="rect">
              <a:avLst/>
            </a:prstGeom>
          </p:spPr>
        </p:pic>
      </p:grpSp>
    </p:spTree>
    <p:extLst>
      <p:ext uri="{BB962C8B-B14F-4D97-AF65-F5344CB8AC3E}">
        <p14:creationId xmlns:p14="http://schemas.microsoft.com/office/powerpoint/2010/main" val="348092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9144000" cy="5882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9078" y="39076"/>
            <a:ext cx="9104923" cy="430887"/>
          </a:xfrm>
          <a:prstGeom prst="rect">
            <a:avLst/>
          </a:prstGeom>
          <a:noFill/>
        </p:spPr>
        <p:txBody>
          <a:bodyPr wrap="square" rtlCol="0">
            <a:spAutoFit/>
          </a:bodyPr>
          <a:lstStyle/>
          <a:p>
            <a:r>
              <a:rPr lang="en-US" sz="2200" dirty="0">
                <a:solidFill>
                  <a:schemeClr val="bg1"/>
                </a:solidFill>
                <a:latin typeface="Avenir LT Std 95 Black"/>
                <a:cs typeface="Avenir LT Std 95 Black"/>
              </a:rPr>
              <a:t>BROOKLYN-INSPIRED VIDEO WALL TAKEOVER W/ SITE REVEAL </a:t>
            </a:r>
          </a:p>
        </p:txBody>
      </p:sp>
      <p:grpSp>
        <p:nvGrpSpPr>
          <p:cNvPr id="10" name="Group 9"/>
          <p:cNvGrpSpPr/>
          <p:nvPr/>
        </p:nvGrpSpPr>
        <p:grpSpPr>
          <a:xfrm>
            <a:off x="4077368" y="883516"/>
            <a:ext cx="4837176" cy="5346273"/>
            <a:chOff x="4077368" y="1006059"/>
            <a:chExt cx="4837176" cy="5346273"/>
          </a:xfrm>
        </p:grpSpPr>
        <p:pic>
          <p:nvPicPr>
            <p:cNvPr id="6" name="Picture 5" descr="MTV_1B_Reveal.jpg"/>
            <p:cNvPicPr preferRelativeResize="0">
              <a:picLocks/>
            </p:cNvPicPr>
            <p:nvPr/>
          </p:nvPicPr>
          <p:blipFill>
            <a:blip r:embed="rId2" cstate="screen">
              <a:extLst>
                <a:ext uri="{28A0092B-C50C-407E-A947-70E740481C1C}">
                  <a14:useLocalDpi xmlns:a14="http://schemas.microsoft.com/office/drawing/2010/main"/>
                </a:ext>
              </a:extLst>
            </a:blip>
            <a:stretch>
              <a:fillRect/>
            </a:stretch>
          </p:blipFill>
          <p:spPr>
            <a:xfrm>
              <a:off x="4077368" y="1006059"/>
              <a:ext cx="4837176" cy="2690118"/>
            </a:xfrm>
            <a:prstGeom prst="rect">
              <a:avLst/>
            </a:prstGeom>
          </p:spPr>
        </p:pic>
        <p:pic>
          <p:nvPicPr>
            <p:cNvPr id="9" name="Picture 8" descr="MTV_1D_VideoWall.jpg"/>
            <p:cNvPicPr preferRelativeResize="0">
              <a:picLocks/>
            </p:cNvPicPr>
            <p:nvPr/>
          </p:nvPicPr>
          <p:blipFill>
            <a:blip r:embed="rId3" cstate="screen">
              <a:extLst>
                <a:ext uri="{28A0092B-C50C-407E-A947-70E740481C1C}">
                  <a14:useLocalDpi xmlns:a14="http://schemas.microsoft.com/office/drawing/2010/main"/>
                </a:ext>
              </a:extLst>
            </a:blip>
            <a:stretch>
              <a:fillRect/>
            </a:stretch>
          </p:blipFill>
          <p:spPr>
            <a:xfrm>
              <a:off x="4077368" y="3853512"/>
              <a:ext cx="4837176" cy="2498820"/>
            </a:xfrm>
            <a:prstGeom prst="rect">
              <a:avLst/>
            </a:prstGeom>
          </p:spPr>
        </p:pic>
      </p:grpSp>
      <p:sp>
        <p:nvSpPr>
          <p:cNvPr id="11" name="Rectangle 10"/>
          <p:cNvSpPr/>
          <p:nvPr/>
        </p:nvSpPr>
        <p:spPr>
          <a:xfrm>
            <a:off x="80210" y="1148327"/>
            <a:ext cx="3997158" cy="4985980"/>
          </a:xfrm>
          <a:prstGeom prst="rect">
            <a:avLst/>
          </a:prstGeom>
        </p:spPr>
        <p:txBody>
          <a:bodyPr wrap="square">
            <a:spAutoFit/>
          </a:bodyPr>
          <a:lstStyle/>
          <a:p>
            <a:r>
              <a:rPr lang="en-US" sz="1600" b="1" dirty="0">
                <a:latin typeface="Avenir LT Std 35 Light"/>
                <a:cs typeface="Avenir LT Std 35 Light"/>
              </a:rPr>
              <a:t>The </a:t>
            </a:r>
            <a:r>
              <a:rPr lang="en-US" sz="1600" b="1" i="1" dirty="0">
                <a:solidFill>
                  <a:schemeClr val="tx2">
                    <a:lumMod val="60000"/>
                    <a:lumOff val="40000"/>
                  </a:schemeClr>
                </a:solidFill>
                <a:latin typeface="Avenir LT Std 35 Light"/>
                <a:cs typeface="Avenir LT Std 35 Light"/>
              </a:rPr>
              <a:t>Brooklyn’s Freshest</a:t>
            </a:r>
            <a:r>
              <a:rPr lang="en-US" sz="1600" b="1" dirty="0">
                <a:solidFill>
                  <a:srgbClr val="00A3D6"/>
                </a:solidFill>
                <a:latin typeface="Avenir LT Std 35 Light"/>
                <a:cs typeface="Avenir LT Std 35 Light"/>
              </a:rPr>
              <a:t> </a:t>
            </a:r>
            <a:r>
              <a:rPr lang="en-US" sz="1600" b="1" dirty="0">
                <a:solidFill>
                  <a:schemeClr val="tx2">
                    <a:lumMod val="60000"/>
                    <a:lumOff val="40000"/>
                  </a:schemeClr>
                </a:solidFill>
                <a:latin typeface="Avenir LT Std 35 Light"/>
                <a:cs typeface="Avenir LT Std 35 Light"/>
              </a:rPr>
              <a:t>Program </a:t>
            </a:r>
            <a:r>
              <a:rPr lang="en-US" sz="1600" b="1" dirty="0">
                <a:latin typeface="Avenir LT Std 35 Light"/>
                <a:cs typeface="Avenir LT Std 35 Light"/>
              </a:rPr>
              <a:t>will include a high profile Video Wall Takeover, featuring a first-to-market Site Reveal experience, to help make the MTV Video Music Awards announcement impossible to miss.</a:t>
            </a:r>
          </a:p>
          <a:p>
            <a:endParaRPr lang="en-US" dirty="0">
              <a:latin typeface="Avenir LT Std 35 Light"/>
              <a:cs typeface="Avenir LT Std 35 Light"/>
            </a:endParaRPr>
          </a:p>
          <a:p>
            <a:r>
              <a:rPr lang="en-US" sz="1600" b="1" dirty="0">
                <a:solidFill>
                  <a:schemeClr val="tx2">
                    <a:lumMod val="60000"/>
                    <a:lumOff val="40000"/>
                  </a:schemeClr>
                </a:solidFill>
                <a:latin typeface="Avenir LT Std 35 Light"/>
                <a:cs typeface="Avenir LT Std 35 Light"/>
              </a:rPr>
              <a:t>DETAILS:</a:t>
            </a:r>
          </a:p>
          <a:p>
            <a:endParaRPr lang="en-US" sz="800" b="1" dirty="0">
              <a:solidFill>
                <a:srgbClr val="FF115B"/>
              </a:solidFill>
              <a:latin typeface="Avenir LT Std 35 Light"/>
              <a:cs typeface="Avenir LT Std 35 Light"/>
            </a:endParaRPr>
          </a:p>
          <a:p>
            <a:pPr marL="227013" indent="-227013">
              <a:buFont typeface="Arial"/>
              <a:buChar char="•"/>
            </a:pPr>
            <a:r>
              <a:rPr lang="en-US" sz="1500" dirty="0">
                <a:latin typeface="Avenir LT Std 35 Light"/>
                <a:cs typeface="Avenir LT Std 35 Light"/>
              </a:rPr>
              <a:t>Site Reveal overlay will display on page load and automatically give way to reveal the Video Wall Takeover experience</a:t>
            </a:r>
          </a:p>
          <a:p>
            <a:pPr marL="227013" indent="-227013">
              <a:buFont typeface="Arial"/>
              <a:buChar char="•"/>
            </a:pPr>
            <a:r>
              <a:rPr lang="en-US" sz="1500" dirty="0">
                <a:latin typeface="Avenir LT Std 35 Light"/>
                <a:cs typeface="Avenir LT Std 35 Light"/>
              </a:rPr>
              <a:t>The Video Wall unit will display a brief teaser video at the top of the page to generate interest in the VMAs</a:t>
            </a:r>
          </a:p>
          <a:p>
            <a:pPr marL="227013" indent="-227013">
              <a:buFont typeface="Arial"/>
              <a:buChar char="•"/>
            </a:pPr>
            <a:r>
              <a:rPr lang="en-US" sz="1500" dirty="0">
                <a:latin typeface="Avenir LT Std 35 Light"/>
                <a:cs typeface="Avenir LT Std 35 Light"/>
              </a:rPr>
              <a:t>When engaged, the Video Wall player will push down the entire page to display (up to 3) large format videos</a:t>
            </a:r>
          </a:p>
          <a:p>
            <a:pPr marL="227013" lvl="1" indent="-227013">
              <a:buFont typeface="Arial"/>
              <a:buChar char="•"/>
            </a:pPr>
            <a:r>
              <a:rPr lang="en-US" sz="1500" dirty="0">
                <a:latin typeface="Avenir LT Std 35 Light"/>
                <a:cs typeface="Avenir LT Std 35 Light"/>
              </a:rPr>
              <a:t>The Video Wall will be paired with both the in-page Leaderboard and M-rec to create a 100% SOV Takeover</a:t>
            </a:r>
          </a:p>
        </p:txBody>
      </p:sp>
    </p:spTree>
    <p:extLst>
      <p:ext uri="{BB962C8B-B14F-4D97-AF65-F5344CB8AC3E}">
        <p14:creationId xmlns:p14="http://schemas.microsoft.com/office/powerpoint/2010/main" val="34809289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7940</TotalTime>
  <Words>1106</Words>
  <Application>Microsoft Macintosh PowerPoint</Application>
  <PresentationFormat>On-screen Show (4:3)</PresentationFormat>
  <Paragraphs>120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Avenir LT Std 35 Light</vt:lpstr>
      <vt:lpstr>Avenir LT Std 85 Heavy</vt:lpstr>
      <vt:lpstr>Avenir LT Std 95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Jacangelo</dc:creator>
  <cp:lastModifiedBy>John Newlin</cp:lastModifiedBy>
  <cp:revision>1270</cp:revision>
  <dcterms:created xsi:type="dcterms:W3CDTF">2013-05-03T01:10:29Z</dcterms:created>
  <dcterms:modified xsi:type="dcterms:W3CDTF">2020-11-02T19:05:01Z</dcterms:modified>
</cp:coreProperties>
</file>